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  <p:sldMasterId id="2147483852" r:id="rId2"/>
  </p:sldMasterIdLst>
  <p:notesMasterIdLst>
    <p:notesMasterId r:id="rId18"/>
  </p:notesMasterIdLst>
  <p:handoutMasterIdLst>
    <p:handoutMasterId r:id="rId19"/>
  </p:handoutMasterIdLst>
  <p:sldIdLst>
    <p:sldId id="275" r:id="rId3"/>
    <p:sldId id="304" r:id="rId4"/>
    <p:sldId id="349" r:id="rId5"/>
    <p:sldId id="350" r:id="rId6"/>
    <p:sldId id="351" r:id="rId7"/>
    <p:sldId id="352" r:id="rId8"/>
    <p:sldId id="360" r:id="rId9"/>
    <p:sldId id="361" r:id="rId10"/>
    <p:sldId id="353" r:id="rId11"/>
    <p:sldId id="354" r:id="rId12"/>
    <p:sldId id="355" r:id="rId13"/>
    <p:sldId id="356" r:id="rId14"/>
    <p:sldId id="357" r:id="rId15"/>
    <p:sldId id="358" r:id="rId16"/>
    <p:sldId id="359" r:id="rId17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FA1"/>
    <a:srgbClr val="E10202"/>
    <a:srgbClr val="E17068"/>
    <a:srgbClr val="EF4143"/>
    <a:srgbClr val="404040"/>
    <a:srgbClr val="808080"/>
    <a:srgbClr val="CCCCCC"/>
    <a:srgbClr val="FE4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2" autoAdjust="0"/>
    <p:restoredTop sz="94420" autoAdjust="0"/>
  </p:normalViewPr>
  <p:slideViewPr>
    <p:cSldViewPr snapToObjects="1">
      <p:cViewPr varScale="1">
        <p:scale>
          <a:sx n="115" d="100"/>
          <a:sy n="115" d="100"/>
        </p:scale>
        <p:origin x="1416" y="96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OCTUBRE%2020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OCTUBRE%202018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OCTUBRE%20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OCTUBRE%202018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OCTUBRE%2020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OCTUBRE%20201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185754136015028E-2"/>
          <c:y val="0.10831132568777066"/>
          <c:w val="0.92653910892978031"/>
          <c:h val="0.6876766322971718"/>
        </c:manualLayout>
      </c:layout>
      <c:barChart>
        <c:barDir val="col"/>
        <c:grouping val="clustered"/>
        <c:varyColors val="0"/>
        <c:ser>
          <c:idx val="0"/>
          <c:order val="1"/>
          <c:tx>
            <c:v>Ejecución Gores</c:v>
          </c:tx>
          <c:spPr>
            <a:gradFill rotWithShape="1">
              <a:gsLst>
                <a:gs pos="0">
                  <a:schemeClr val="accent1">
                    <a:lumMod val="75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10"/>
            <c:invertIfNegative val="0"/>
            <c:bubble3D val="0"/>
            <c:spPr>
              <a:gradFill>
                <a:gsLst>
                  <a:gs pos="0">
                    <a:schemeClr val="accent1">
                      <a:lumMod val="75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EFC-4947-A163-DBBE0FB4487C}"/>
              </c:ext>
            </c:extLst>
          </c:dPt>
          <c:dLbls>
            <c:dLbl>
              <c:idx val="0"/>
              <c:layout>
                <c:manualLayout>
                  <c:x val="-5.2505849335847605E-4"/>
                  <c:y val="-5.7512929227041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EFC-4947-A163-DBBE0FB4487C}"/>
                </c:ext>
              </c:extLst>
            </c:dLbl>
            <c:dLbl>
              <c:idx val="1"/>
              <c:layout>
                <c:manualLayout>
                  <c:x val="-2.9017320882291807E-3"/>
                  <c:y val="6.353052022343361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FC-4947-A163-DBBE0FB4487C}"/>
                </c:ext>
              </c:extLst>
            </c:dLbl>
            <c:dLbl>
              <c:idx val="2"/>
              <c:layout>
                <c:manualLayout>
                  <c:x val="-2.1391271951641182E-3"/>
                  <c:y val="-5.39947299486972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EFC-4947-A163-DBBE0FB4487C}"/>
                </c:ext>
              </c:extLst>
            </c:dLbl>
            <c:dLbl>
              <c:idx val="3"/>
              <c:layout>
                <c:manualLayout>
                  <c:x val="-2.3001897952002041E-3"/>
                  <c:y val="-5.3408708526818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FC-4947-A163-DBBE0FB4487C}"/>
                </c:ext>
              </c:extLst>
            </c:dLbl>
            <c:dLbl>
              <c:idx val="4"/>
              <c:layout>
                <c:manualLayout>
                  <c:x val="-1.4262088580894272E-3"/>
                  <c:y val="-3.8684247309323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EFC-4947-A163-DBBE0FB4487C}"/>
                </c:ext>
              </c:extLst>
            </c:dLbl>
            <c:dLbl>
              <c:idx val="5"/>
              <c:layout>
                <c:manualLayout>
                  <c:x val="-1.4361647784845797E-3"/>
                  <c:y val="-2.90784657834930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EFC-4947-A163-DBBE0FB4487C}"/>
                </c:ext>
              </c:extLst>
            </c:dLbl>
            <c:dLbl>
              <c:idx val="6"/>
              <c:layout>
                <c:manualLayout>
                  <c:x val="-8.2410828915053397E-4"/>
                  <c:y val="3.0174926359056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EFC-4947-A163-DBBE0FB4487C}"/>
                </c:ext>
              </c:extLst>
            </c:dLbl>
            <c:dLbl>
              <c:idx val="7"/>
              <c:layout>
                <c:manualLayout>
                  <c:x val="-8.5397605033564483E-4"/>
                  <c:y val="-1.6282077166389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EFC-4947-A163-DBBE0FB4487C}"/>
                </c:ext>
              </c:extLst>
            </c:dLbl>
            <c:dLbl>
              <c:idx val="8"/>
              <c:layout>
                <c:manualLayout>
                  <c:x val="-2.3033533586902253E-3"/>
                  <c:y val="2.74912381514445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EFC-4947-A163-DBBE0FB4487C}"/>
                </c:ext>
              </c:extLst>
            </c:dLbl>
            <c:dLbl>
              <c:idx val="9"/>
              <c:layout>
                <c:manualLayout>
                  <c:x val="-2.6064971778223156E-3"/>
                  <c:y val="-2.1492698028131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EFC-4947-A163-DBBE0FB4487C}"/>
                </c:ext>
              </c:extLst>
            </c:dLbl>
            <c:dLbl>
              <c:idx val="10"/>
              <c:layout>
                <c:manualLayout>
                  <c:x val="-8.5602306201432395E-6"/>
                  <c:y val="-3.2888847473947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FC-4947-A163-DBBE0FB4487C}"/>
                </c:ext>
              </c:extLst>
            </c:dLbl>
            <c:dLbl>
              <c:idx val="11"/>
              <c:layout>
                <c:manualLayout>
                  <c:x val="-1.1816840095078976E-3"/>
                  <c:y val="-4.22991504760129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EFC-4947-A163-DBBE0FB4487C}"/>
                </c:ext>
              </c:extLst>
            </c:dLbl>
            <c:dLbl>
              <c:idx val="12"/>
              <c:layout>
                <c:manualLayout>
                  <c:x val="0"/>
                  <c:y val="-2.3347466182111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EFC-4947-A163-DBBE0FB4487C}"/>
                </c:ext>
              </c:extLst>
            </c:dLbl>
            <c:dLbl>
              <c:idx val="13"/>
              <c:layout>
                <c:manualLayout>
                  <c:x val="-1.1332070513224905E-3"/>
                  <c:y val="-4.0460948298622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EFC-4947-A163-DBBE0FB4487C}"/>
                </c:ext>
              </c:extLst>
            </c:dLbl>
            <c:dLbl>
              <c:idx val="14"/>
              <c:layout>
                <c:manualLayout>
                  <c:x val="-2.7354589130330815E-3"/>
                  <c:y val="-2.6475743786464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EFC-4947-A163-DBBE0FB448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'Carpeta Subsecretario'!$A$6:$A$20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'Carpeta Subsecretario'!$N$6:$N$20</c:f>
              <c:numCache>
                <c:formatCode>0.0%</c:formatCode>
                <c:ptCount val="15"/>
                <c:pt idx="0">
                  <c:v>0.70233317813269591</c:v>
                </c:pt>
                <c:pt idx="1">
                  <c:v>0.79265995271140355</c:v>
                </c:pt>
                <c:pt idx="2">
                  <c:v>0.4902630488230072</c:v>
                </c:pt>
                <c:pt idx="3">
                  <c:v>0.59928837242539723</c:v>
                </c:pt>
                <c:pt idx="4">
                  <c:v>0.78716318688877818</c:v>
                </c:pt>
                <c:pt idx="5">
                  <c:v>0.66924199933025541</c:v>
                </c:pt>
                <c:pt idx="6">
                  <c:v>0.75998811643266462</c:v>
                </c:pt>
                <c:pt idx="7">
                  <c:v>0.74227405737098495</c:v>
                </c:pt>
                <c:pt idx="8">
                  <c:v>0.53036863474559737</c:v>
                </c:pt>
                <c:pt idx="9">
                  <c:v>0.75844048058341074</c:v>
                </c:pt>
                <c:pt idx="10">
                  <c:v>0.68330404029584701</c:v>
                </c:pt>
                <c:pt idx="11">
                  <c:v>0.79508387272428671</c:v>
                </c:pt>
                <c:pt idx="12">
                  <c:v>0.69370211688005889</c:v>
                </c:pt>
                <c:pt idx="13">
                  <c:v>0.68852510347717155</c:v>
                </c:pt>
                <c:pt idx="14">
                  <c:v>0.50949525560749953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EFC-4947-A163-DBBE0FB448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22023904"/>
        <c:axId val="322021664"/>
      </c:barChart>
      <c:lineChart>
        <c:grouping val="standard"/>
        <c:varyColors val="0"/>
        <c:ser>
          <c:idx val="1"/>
          <c:order val="0"/>
          <c:tx>
            <c:v>Promedio Nacional</c:v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'Carpeta Subsecretario'!$A$6:$A$20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'Carpeta Subsecretario'!$P$6:$P$20</c:f>
              <c:numCache>
                <c:formatCode>0.0%</c:formatCode>
                <c:ptCount val="15"/>
                <c:pt idx="0">
                  <c:v>0.68535175516285229</c:v>
                </c:pt>
                <c:pt idx="1">
                  <c:v>0.68535175516285229</c:v>
                </c:pt>
                <c:pt idx="2">
                  <c:v>0.68535175516285229</c:v>
                </c:pt>
                <c:pt idx="3">
                  <c:v>0.68535175516285229</c:v>
                </c:pt>
                <c:pt idx="4">
                  <c:v>0.68535175516285229</c:v>
                </c:pt>
                <c:pt idx="5">
                  <c:v>0.68535175516285229</c:v>
                </c:pt>
                <c:pt idx="6">
                  <c:v>0.68535175516285229</c:v>
                </c:pt>
                <c:pt idx="7">
                  <c:v>0.68535175516285229</c:v>
                </c:pt>
                <c:pt idx="8">
                  <c:v>0.68535175516285229</c:v>
                </c:pt>
                <c:pt idx="9">
                  <c:v>0.68535175516285229</c:v>
                </c:pt>
                <c:pt idx="10">
                  <c:v>0.68535175516285229</c:v>
                </c:pt>
                <c:pt idx="11">
                  <c:v>0.68535175516285229</c:v>
                </c:pt>
                <c:pt idx="12">
                  <c:v>0.68535175516285229</c:v>
                </c:pt>
                <c:pt idx="13">
                  <c:v>0.68535175516285229</c:v>
                </c:pt>
                <c:pt idx="14">
                  <c:v>0.68535175516285229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5EFC-4947-A163-DBBE0FB448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2023904"/>
        <c:axId val="322021664"/>
      </c:lineChart>
      <c:valAx>
        <c:axId val="322021664"/>
        <c:scaling>
          <c:orientation val="minMax"/>
          <c:max val="0.9"/>
          <c:min val="0"/>
        </c:scaling>
        <c:delete val="0"/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2023904"/>
        <c:crosses val="max"/>
        <c:crossBetween val="between"/>
      </c:valAx>
      <c:catAx>
        <c:axId val="322023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20216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pattFill prst="dkDnDiag">
              <a:fgClr>
                <a:schemeClr val="tx2">
                  <a:lumMod val="20000"/>
                  <a:lumOff val="80000"/>
                </a:schemeClr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8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B241-49D2-A69A-09D80F7E2A34}"/>
              </c:ext>
            </c:extLst>
          </c:dPt>
          <c:dPt>
            <c:idx val="9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B241-49D2-A69A-09D80F7E2A34}"/>
              </c:ext>
            </c:extLst>
          </c:dPt>
          <c:dPt>
            <c:idx val="10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B241-49D2-A69A-09D80F7E2A34}"/>
              </c:ext>
            </c:extLst>
          </c:dPt>
          <c:dPt>
            <c:idx val="11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B241-49D2-A69A-09D80F7E2A34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B241-49D2-A69A-09D80F7E2A34}"/>
              </c:ext>
            </c:extLst>
          </c:dPt>
          <c:dLbls>
            <c:dLbl>
              <c:idx val="0"/>
              <c:layout>
                <c:manualLayout>
                  <c:x val="-3.0692512147282329E-3"/>
                  <c:y val="-8.178816357633306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241-49D2-A69A-09D80F7E2A34}"/>
                </c:ext>
              </c:extLst>
            </c:dLbl>
            <c:dLbl>
              <c:idx val="1"/>
              <c:layout>
                <c:manualLayout>
                  <c:x val="-4.6910001874114872E-3"/>
                  <c:y val="-1.23456946913893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241-49D2-A69A-09D80F7E2A34}"/>
                </c:ext>
              </c:extLst>
            </c:dLbl>
            <c:dLbl>
              <c:idx val="2"/>
              <c:layout>
                <c:manualLayout>
                  <c:x val="5.9527054878778048E-4"/>
                  <c:y val="-2.54780289560579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241-49D2-A69A-09D80F7E2A34}"/>
                </c:ext>
              </c:extLst>
            </c:dLbl>
            <c:dLbl>
              <c:idx val="3"/>
              <c:layout>
                <c:manualLayout>
                  <c:x val="1.9811788013868251E-3"/>
                  <c:y val="-6.2826781932869255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241-49D2-A69A-09D80F7E2A34}"/>
                </c:ext>
              </c:extLst>
            </c:dLbl>
            <c:dLbl>
              <c:idx val="4"/>
              <c:layout>
                <c:manualLayout>
                  <c:x val="-7.264238354650338E-17"/>
                  <c:y val="-4.26230115323518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241-49D2-A69A-09D80F7E2A34}"/>
                </c:ext>
              </c:extLst>
            </c:dLbl>
            <c:dLbl>
              <c:idx val="5"/>
              <c:layout>
                <c:manualLayout>
                  <c:x val="9.1395701408908815E-4"/>
                  <c:y val="1.39674879349755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241-49D2-A69A-09D80F7E2A34}"/>
                </c:ext>
              </c:extLst>
            </c:dLbl>
            <c:dLbl>
              <c:idx val="6"/>
              <c:layout>
                <c:manualLayout>
                  <c:x val="1.768796819494057E-3"/>
                  <c:y val="-3.4897129794259615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473179851315254E-2"/>
                      <c:h val="5.15646431292862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B241-49D2-A69A-09D80F7E2A34}"/>
                </c:ext>
              </c:extLst>
            </c:dLbl>
            <c:dLbl>
              <c:idx val="7"/>
              <c:layout>
                <c:manualLayout>
                  <c:x val="1.4710994471920009E-3"/>
                  <c:y val="-1.83180086360173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241-49D2-A69A-09D80F7E2A34}"/>
                </c:ext>
              </c:extLst>
            </c:dLbl>
            <c:dLbl>
              <c:idx val="8"/>
              <c:layout>
                <c:manualLayout>
                  <c:x val="-6.2682870577650887E-3"/>
                  <c:y val="-4.83357886715774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241-49D2-A69A-09D80F7E2A34}"/>
                </c:ext>
              </c:extLst>
            </c:dLbl>
            <c:dLbl>
              <c:idx val="9"/>
              <c:layout>
                <c:manualLayout>
                  <c:x val="-1.6834742935153181E-3"/>
                  <c:y val="9.27254254508508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241-49D2-A69A-09D80F7E2A34}"/>
                </c:ext>
              </c:extLst>
            </c:dLbl>
            <c:dLbl>
              <c:idx val="10"/>
              <c:layout>
                <c:manualLayout>
                  <c:x val="0"/>
                  <c:y val="-1.01691743212443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41-49D2-A69A-09D80F7E2A34}"/>
                </c:ext>
              </c:extLst>
            </c:dLbl>
            <c:dLbl>
              <c:idx val="11"/>
              <c:layout>
                <c:manualLayout>
                  <c:x val="0"/>
                  <c:y val="-3.5140716281432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241-49D2-A69A-09D80F7E2A34}"/>
                </c:ext>
              </c:extLst>
            </c:dLbl>
            <c:dLbl>
              <c:idx val="12"/>
              <c:layout>
                <c:manualLayout>
                  <c:x val="1.5772868703536017E-2"/>
                  <c:y val="9.629159258318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241-49D2-A69A-09D80F7E2A3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'Carpeta Subsecretario'!$B$5:$N$5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'Carpeta Subsecretario'!$B$21:$N$21</c:f>
              <c:numCache>
                <c:formatCode>0.0%</c:formatCode>
                <c:ptCount val="13"/>
                <c:pt idx="0">
                  <c:v>0.64769982979954777</c:v>
                </c:pt>
                <c:pt idx="1">
                  <c:v>0.7321398091252217</c:v>
                </c:pt>
                <c:pt idx="2">
                  <c:v>0.74582911991863021</c:v>
                </c:pt>
                <c:pt idx="3">
                  <c:v>0.81512574555774076</c:v>
                </c:pt>
                <c:pt idx="4">
                  <c:v>0.72028905428027257</c:v>
                </c:pt>
                <c:pt idx="5">
                  <c:v>0.670969115758831</c:v>
                </c:pt>
                <c:pt idx="6">
                  <c:v>0.72580052453099475</c:v>
                </c:pt>
                <c:pt idx="7">
                  <c:v>0.71366576888397226</c:v>
                </c:pt>
                <c:pt idx="8">
                  <c:v>0.74601468887632094</c:v>
                </c:pt>
                <c:pt idx="9">
                  <c:v>0.74255297659212927</c:v>
                </c:pt>
                <c:pt idx="10">
                  <c:v>0.78709207549146609</c:v>
                </c:pt>
                <c:pt idx="11">
                  <c:v>0.71775540079509803</c:v>
                </c:pt>
                <c:pt idx="12">
                  <c:v>0.68535175516285229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B241-49D2-A69A-09D80F7E2A3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axId val="404707664"/>
        <c:axId val="404708224"/>
      </c:barChart>
      <c:lineChart>
        <c:grouping val="standard"/>
        <c:varyColors val="0"/>
        <c:ser>
          <c:idx val="1"/>
          <c:order val="1"/>
          <c:marker>
            <c:symbol val="none"/>
          </c:marker>
          <c:val>
            <c:numRef>
              <c:f>'Carpeta Subsecretario'!$B$22:$N$22</c:f>
              <c:numCache>
                <c:formatCode>0.0%</c:formatCode>
                <c:ptCount val="13"/>
                <c:pt idx="0">
                  <c:v>0.7269450665210061</c:v>
                </c:pt>
                <c:pt idx="1">
                  <c:v>0.7269450665210061</c:v>
                </c:pt>
                <c:pt idx="2">
                  <c:v>0.7269450665210061</c:v>
                </c:pt>
                <c:pt idx="3">
                  <c:v>0.7269450665210061</c:v>
                </c:pt>
                <c:pt idx="4">
                  <c:v>0.7269450665210061</c:v>
                </c:pt>
                <c:pt idx="5">
                  <c:v>0.7269450665210061</c:v>
                </c:pt>
                <c:pt idx="6">
                  <c:v>0.7269450665210061</c:v>
                </c:pt>
                <c:pt idx="7">
                  <c:v>0.7269450665210061</c:v>
                </c:pt>
                <c:pt idx="8">
                  <c:v>0.7269450665210061</c:v>
                </c:pt>
                <c:pt idx="9">
                  <c:v>0.7269450665210061</c:v>
                </c:pt>
                <c:pt idx="10">
                  <c:v>0.7269450665210061</c:v>
                </c:pt>
                <c:pt idx="11">
                  <c:v>0.7269450665210061</c:v>
                </c:pt>
                <c:pt idx="12">
                  <c:v>0.7269450665210061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B241-49D2-A69A-09D80F7E2A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4707664"/>
        <c:axId val="404708224"/>
      </c:lineChart>
      <c:catAx>
        <c:axId val="404707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04708224"/>
        <c:crosses val="autoZero"/>
        <c:auto val="1"/>
        <c:lblAlgn val="ctr"/>
        <c:lblOffset val="100"/>
        <c:noMultiLvlLbl val="0"/>
      </c:catAx>
      <c:valAx>
        <c:axId val="404708224"/>
        <c:scaling>
          <c:orientation val="minMax"/>
          <c:max val="0.9"/>
          <c:min val="0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0470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715725232888422E-2"/>
          <c:y val="5.7521478195578214E-2"/>
          <c:w val="0.87288398405271139"/>
          <c:h val="0.731536940957817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GASTO!$B$45</c:f>
              <c:strCache>
                <c:ptCount val="1"/>
                <c:pt idx="0">
                  <c:v>GASTO DEVENGADO SEPTIEMBRE 2018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strRef>
              <c:f>GASTO!$A$46:$A$60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GASTO!$B$46:$B$60</c:f>
              <c:numCache>
                <c:formatCode>#,##0</c:formatCode>
                <c:ptCount val="15"/>
                <c:pt idx="0">
                  <c:v>29755495</c:v>
                </c:pt>
                <c:pt idx="1">
                  <c:v>42622675</c:v>
                </c:pt>
                <c:pt idx="2">
                  <c:v>25655473</c:v>
                </c:pt>
                <c:pt idx="3">
                  <c:v>28435533</c:v>
                </c:pt>
                <c:pt idx="4">
                  <c:v>44669475</c:v>
                </c:pt>
                <c:pt idx="5">
                  <c:v>40613027</c:v>
                </c:pt>
                <c:pt idx="6">
                  <c:v>48958635</c:v>
                </c:pt>
                <c:pt idx="7">
                  <c:v>74688683</c:v>
                </c:pt>
                <c:pt idx="8">
                  <c:v>47712585</c:v>
                </c:pt>
                <c:pt idx="9">
                  <c:v>56729672</c:v>
                </c:pt>
                <c:pt idx="10">
                  <c:v>32178356</c:v>
                </c:pt>
                <c:pt idx="11">
                  <c:v>50426666</c:v>
                </c:pt>
                <c:pt idx="12">
                  <c:v>65205317</c:v>
                </c:pt>
                <c:pt idx="13">
                  <c:v>27958996</c:v>
                </c:pt>
                <c:pt idx="14">
                  <c:v>19425748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9F-49A6-A000-1783866ECCFD}"/>
            </c:ext>
          </c:extLst>
        </c:ser>
        <c:ser>
          <c:idx val="1"/>
          <c:order val="1"/>
          <c:tx>
            <c:strRef>
              <c:f>GASTO!$D$45</c:f>
              <c:strCache>
                <c:ptCount val="1"/>
                <c:pt idx="0">
                  <c:v>GASTO DEVENGADO OCTUBRE 2018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cat>
            <c:strRef>
              <c:f>GASTO!$A$46:$A$60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GASTO!$D$46:$D$60</c:f>
              <c:numCache>
                <c:formatCode>#,##0</c:formatCode>
                <c:ptCount val="15"/>
                <c:pt idx="0">
                  <c:v>32626078</c:v>
                </c:pt>
                <c:pt idx="1">
                  <c:v>48451751</c:v>
                </c:pt>
                <c:pt idx="2">
                  <c:v>28754145</c:v>
                </c:pt>
                <c:pt idx="3">
                  <c:v>35155373</c:v>
                </c:pt>
                <c:pt idx="4">
                  <c:v>50779602</c:v>
                </c:pt>
                <c:pt idx="5">
                  <c:v>44008953</c:v>
                </c:pt>
                <c:pt idx="6">
                  <c:v>55145272</c:v>
                </c:pt>
                <c:pt idx="7">
                  <c:v>80408520</c:v>
                </c:pt>
                <c:pt idx="8">
                  <c:v>54325419</c:v>
                </c:pt>
                <c:pt idx="9">
                  <c:v>62828184</c:v>
                </c:pt>
                <c:pt idx="10">
                  <c:v>37363999</c:v>
                </c:pt>
                <c:pt idx="11">
                  <c:v>57605117</c:v>
                </c:pt>
                <c:pt idx="12">
                  <c:v>71380618</c:v>
                </c:pt>
                <c:pt idx="13">
                  <c:v>31686295</c:v>
                </c:pt>
                <c:pt idx="14">
                  <c:v>20196798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9F-49A6-A000-1783866ECC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269828160"/>
        <c:axId val="269829840"/>
      </c:barChart>
      <c:lineChart>
        <c:grouping val="standard"/>
        <c:varyColors val="0"/>
        <c:ser>
          <c:idx val="2"/>
          <c:order val="2"/>
          <c:tx>
            <c:strRef>
              <c:f>GASTO!$G$45</c:f>
              <c:strCache>
                <c:ptCount val="1"/>
                <c:pt idx="0">
                  <c:v>% Variación Mensual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6.2539080770059952E-3"/>
                  <c:y val="1.94963394471329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59F-49A6-A000-1783866ECCFD}"/>
                </c:ext>
              </c:extLst>
            </c:dLbl>
            <c:dLbl>
              <c:idx val="1"/>
              <c:layout>
                <c:manualLayout>
                  <c:x val="-2.2514060722452794E-2"/>
                  <c:y val="-3.8466665507756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608128867204217E-2"/>
                      <c:h val="2.74729213586644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59F-49A6-A000-1783866ECCFD}"/>
                </c:ext>
              </c:extLst>
            </c:dLbl>
            <c:dLbl>
              <c:idx val="2"/>
              <c:layout>
                <c:manualLayout>
                  <c:x val="-1.6787816775658812E-2"/>
                  <c:y val="3.1738931210241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1471263372754412E-2"/>
                      <c:h val="4.17826838498778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59F-49A6-A000-1783866ECCFD}"/>
                </c:ext>
              </c:extLst>
            </c:dLbl>
            <c:dLbl>
              <c:idx val="3"/>
              <c:layout>
                <c:manualLayout>
                  <c:x val="-3.6272666846634771E-2"/>
                  <c:y val="-3.2493899078554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59F-49A6-A000-1783866ECCFD}"/>
                </c:ext>
              </c:extLst>
            </c:dLbl>
            <c:dLbl>
              <c:idx val="4"/>
              <c:layout>
                <c:manualLayout>
                  <c:x val="-1.7510942615616785E-2"/>
                  <c:y val="-4.1158938832836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59F-49A6-A000-1783866ECCFD}"/>
                </c:ext>
              </c:extLst>
            </c:dLbl>
            <c:dLbl>
              <c:idx val="5"/>
              <c:layout>
                <c:manualLayout>
                  <c:x val="6.600088972922062E-3"/>
                  <c:y val="7.49372424261497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59F-49A6-A000-1783866ECCFD}"/>
                </c:ext>
              </c:extLst>
            </c:dLbl>
            <c:dLbl>
              <c:idx val="6"/>
              <c:layout>
                <c:manualLayout>
                  <c:x val="7.7354441274374184E-3"/>
                  <c:y val="-1.0440861188962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59F-49A6-A000-1783866ECCFD}"/>
                </c:ext>
              </c:extLst>
            </c:dLbl>
            <c:dLbl>
              <c:idx val="7"/>
              <c:layout>
                <c:manualLayout>
                  <c:x val="5.0376513459661895E-3"/>
                  <c:y val="1.2254007073275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59F-49A6-A000-1783866ECCFD}"/>
                </c:ext>
              </c:extLst>
            </c:dLbl>
            <c:dLbl>
              <c:idx val="8"/>
              <c:layout>
                <c:manualLayout>
                  <c:x val="-3.973654402736513E-2"/>
                  <c:y val="-6.2821367646890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59F-49A6-A000-1783866ECCFD}"/>
                </c:ext>
              </c:extLst>
            </c:dLbl>
            <c:dLbl>
              <c:idx val="9"/>
              <c:layout>
                <c:manualLayout>
                  <c:x val="5.6009409817216558E-3"/>
                  <c:y val="2.308533750756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59F-49A6-A000-1783866ECCFD}"/>
                </c:ext>
              </c:extLst>
            </c:dLbl>
            <c:dLbl>
              <c:idx val="10"/>
              <c:layout>
                <c:manualLayout>
                  <c:x val="-2.5188673512611375E-2"/>
                  <c:y val="-2.7203960537225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59F-49A6-A000-1783866ECCFD}"/>
                </c:ext>
              </c:extLst>
            </c:dLbl>
            <c:dLbl>
              <c:idx val="11"/>
              <c:layout>
                <c:manualLayout>
                  <c:x val="-4.0025011692838369E-2"/>
                  <c:y val="-5.6322758402828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59F-49A6-A000-1783866ECCFD}"/>
                </c:ext>
              </c:extLst>
            </c:dLbl>
            <c:dLbl>
              <c:idx val="12"/>
              <c:layout>
                <c:manualLayout>
                  <c:x val="1.4393147844061215E-2"/>
                  <c:y val="-3.12367860275892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59F-49A6-A000-1783866ECCFD}"/>
                </c:ext>
              </c:extLst>
            </c:dLbl>
            <c:dLbl>
              <c:idx val="13"/>
              <c:layout>
                <c:manualLayout>
                  <c:x val="1.8318611131945734E-2"/>
                  <c:y val="-1.278363308436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59F-49A6-A000-1783866ECCFD}"/>
                </c:ext>
              </c:extLst>
            </c:dLbl>
            <c:dLbl>
              <c:idx val="14"/>
              <c:layout>
                <c:manualLayout>
                  <c:x val="-8.7554713078083924E-3"/>
                  <c:y val="-8.88166574813834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59F-49A6-A000-1783866ECCFD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GASTO!$G$46:$G$60</c:f>
              <c:numCache>
                <c:formatCode>0.0%</c:formatCode>
                <c:ptCount val="15"/>
                <c:pt idx="0">
                  <c:v>3.2976148132570215E-2</c:v>
                </c:pt>
                <c:pt idx="1">
                  <c:v>9.5362396841162211E-2</c:v>
                </c:pt>
                <c:pt idx="2">
                  <c:v>7.4051628156494909E-2</c:v>
                </c:pt>
                <c:pt idx="3">
                  <c:v>0.11455210492458956</c:v>
                </c:pt>
                <c:pt idx="4">
                  <c:v>9.471651710888096E-2</c:v>
                </c:pt>
                <c:pt idx="5">
                  <c:v>5.1641680860201267E-2</c:v>
                </c:pt>
                <c:pt idx="6">
                  <c:v>6.6136823596197325E-2</c:v>
                </c:pt>
                <c:pt idx="7">
                  <c:v>5.2801452103467206E-2</c:v>
                </c:pt>
                <c:pt idx="8">
                  <c:v>8.6239562880480014E-2</c:v>
                </c:pt>
                <c:pt idx="9">
                  <c:v>7.3156573115223722E-2</c:v>
                </c:pt>
                <c:pt idx="10">
                  <c:v>9.4833821546560837E-2</c:v>
                </c:pt>
                <c:pt idx="11">
                  <c:v>9.9079229736509844E-2</c:v>
                </c:pt>
                <c:pt idx="12">
                  <c:v>6.0013761383679087E-2</c:v>
                </c:pt>
                <c:pt idx="13">
                  <c:v>8.0992079688248841E-2</c:v>
                </c:pt>
                <c:pt idx="14">
                  <c:v>1.9450920726947041E-2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B59F-49A6-A000-1783866ECC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9829280"/>
        <c:axId val="269828720"/>
      </c:lineChart>
      <c:catAx>
        <c:axId val="26982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69829840"/>
        <c:crosses val="autoZero"/>
        <c:auto val="1"/>
        <c:lblAlgn val="ctr"/>
        <c:lblOffset val="100"/>
        <c:noMultiLvlLbl val="0"/>
      </c:catAx>
      <c:valAx>
        <c:axId val="269829840"/>
        <c:scaling>
          <c:orientation val="minMax"/>
          <c:max val="75000000"/>
          <c:min val="0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_(* #,##0_);_(* \(#,##0\);_(* &quot;-&quot;??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69828160"/>
        <c:crosses val="autoZero"/>
        <c:crossBetween val="between"/>
      </c:valAx>
      <c:valAx>
        <c:axId val="269828720"/>
        <c:scaling>
          <c:orientation val="minMax"/>
          <c:max val="0.15000000000000002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69829280"/>
        <c:crosses val="max"/>
        <c:crossBetween val="between"/>
      </c:valAx>
      <c:catAx>
        <c:axId val="269829280"/>
        <c:scaling>
          <c:orientation val="minMax"/>
        </c:scaling>
        <c:delete val="1"/>
        <c:axPos val="b"/>
        <c:majorTickMark val="none"/>
        <c:minorTickMark val="none"/>
        <c:tickLblPos val="nextTo"/>
        <c:crossAx val="2698287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456861663819004"/>
          <c:y val="0.32889006323873943"/>
          <c:w val="0.633450554616379"/>
          <c:h val="0.5165626779873991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2CE-44DA-8E79-42926666D34F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2CE-44DA-8E79-42926666D34F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2CE-44DA-8E79-42926666D34F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2CE-44DA-8E79-42926666D34F}"/>
              </c:ext>
            </c:extLst>
          </c:dPt>
          <c:dLbls>
            <c:dLbl>
              <c:idx val="0"/>
              <c:layout>
                <c:manualLayout>
                  <c:x val="-0.24339839265212401"/>
                  <c:y val="-3.281133482475764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2CE-44DA-8E79-42926666D34F}"/>
                </c:ext>
              </c:extLst>
            </c:dLbl>
            <c:dLbl>
              <c:idx val="1"/>
              <c:layout>
                <c:manualLayout>
                  <c:x val="-0.19462398986669591"/>
                  <c:y val="-0.1491424310216256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2CE-44DA-8E79-42926666D34F}"/>
                </c:ext>
              </c:extLst>
            </c:dLbl>
            <c:dLbl>
              <c:idx val="2"/>
              <c:layout>
                <c:manualLayout>
                  <c:x val="1.4956367113043585E-2"/>
                  <c:y val="-0.1789709172259507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2CE-44DA-8E79-42926666D34F}"/>
                </c:ext>
              </c:extLst>
            </c:dLbl>
            <c:dLbl>
              <c:idx val="3"/>
              <c:layout>
                <c:manualLayout>
                  <c:x val="0.10790422078910669"/>
                  <c:y val="-0.1014168530947054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2CE-44DA-8E79-42926666D34F}"/>
                </c:ext>
              </c:extLst>
            </c:dLbl>
            <c:dLbl>
              <c:idx val="4"/>
              <c:layout>
                <c:manualLayout>
                  <c:x val="0.11682079763231452"/>
                  <c:y val="-1.193139448173005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2CE-44DA-8E79-42926666D34F}"/>
                </c:ext>
              </c:extLst>
            </c:dLbl>
            <c:dLbl>
              <c:idx val="5"/>
              <c:layout>
                <c:manualLayout>
                  <c:x val="-3.6739380022962113E-2"/>
                  <c:y val="-1.193139448173016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2CE-44DA-8E79-42926666D34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s-CL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RESUMEN!$B$79:$G$79</c:f>
              <c:strCache>
                <c:ptCount val="6"/>
                <c:pt idx="0">
                  <c:v>ESTUDIOS PROPIOS DEL GIRO</c:v>
                </c:pt>
                <c:pt idx="1">
                  <c:v>TRANSFERENCIAS CORRIENTES</c:v>
                </c:pt>
                <c:pt idx="2">
                  <c:v>OTROS GASTOS CORRIENTES</c:v>
                </c:pt>
                <c:pt idx="3">
                  <c:v>ACTIVOS NO FINANCIEROS</c:v>
                </c:pt>
                <c:pt idx="4">
                  <c:v>TRANSFERENCIAS DE CAPITAL</c:v>
                </c:pt>
                <c:pt idx="5">
                  <c:v>INVERSION EN OBRAS (EMPLEO)</c:v>
                </c:pt>
              </c:strCache>
            </c:strRef>
          </c:cat>
          <c:val>
            <c:numRef>
              <c:f>RESUMEN!$B$97:$G$97</c:f>
              <c:numCache>
                <c:formatCode>_(* #,##0_);_(* \(#,##0\);_(* "-"??_);_(@_)</c:formatCode>
                <c:ptCount val="6"/>
                <c:pt idx="0">
                  <c:v>1377257</c:v>
                </c:pt>
                <c:pt idx="1">
                  <c:v>47005383</c:v>
                </c:pt>
                <c:pt idx="2">
                  <c:v>1356007</c:v>
                </c:pt>
                <c:pt idx="3">
                  <c:v>45368784</c:v>
                </c:pt>
                <c:pt idx="4">
                  <c:v>88060736</c:v>
                </c:pt>
                <c:pt idx="5">
                  <c:v>526497084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2CE-44DA-8E79-42926666D34F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62442170272552"/>
          <c:y val="0.2147117296222664"/>
          <c:w val="0.64453273061477256"/>
          <c:h val="0.5593101756912592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81A7-4D21-8B88-E53360F0262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81A7-4D21-8B88-E53360F0262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81A7-4D21-8B88-E53360F0262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81A7-4D21-8B88-E53360F02626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81A7-4D21-8B88-E53360F02626}"/>
              </c:ext>
            </c:extLst>
          </c:dPt>
          <c:dLbls>
            <c:dLbl>
              <c:idx val="0"/>
              <c:layout>
                <c:manualLayout>
                  <c:x val="0.10445746469764318"/>
                  <c:y val="-2.585745370297897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A7-4D21-8B88-E53360F02626}"/>
                </c:ext>
              </c:extLst>
            </c:dLbl>
            <c:dLbl>
              <c:idx val="1"/>
              <c:layout>
                <c:manualLayout>
                  <c:x val="-7.4903209886615363E-3"/>
                  <c:y val="0.13065084558267195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A7-4D21-8B88-E53360F02626}"/>
                </c:ext>
              </c:extLst>
            </c:dLbl>
            <c:dLbl>
              <c:idx val="2"/>
              <c:layout>
                <c:manualLayout>
                  <c:x val="3.331118334928506E-2"/>
                  <c:y val="3.451667945085393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A7-4D21-8B88-E53360F02626}"/>
                </c:ext>
              </c:extLst>
            </c:dLbl>
            <c:dLbl>
              <c:idx val="3"/>
              <c:layout>
                <c:manualLayout>
                  <c:x val="-4.4926127795371217E-2"/>
                  <c:y val="5.796235709104940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A7-4D21-8B88-E53360F02626}"/>
                </c:ext>
              </c:extLst>
            </c:dLbl>
            <c:dLbl>
              <c:idx val="4"/>
              <c:layout>
                <c:manualLayout>
                  <c:x val="-1.0474636150640211E-2"/>
                  <c:y val="-6.918071622756896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1A7-4D21-8B88-E53360F02626}"/>
                </c:ext>
              </c:extLst>
            </c:dLbl>
            <c:dLbl>
              <c:idx val="5"/>
              <c:layout>
                <c:manualLayout>
                  <c:x val="-2.422496021408975E-2"/>
                  <c:y val="-6.19637555245952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1A7-4D21-8B88-E53360F026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bestFit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'Transferencias Subt.33'!$B$168:$F$168</c:f>
              <c:strCache>
                <c:ptCount val="5"/>
                <c:pt idx="0">
                  <c:v>Programa Mejoramiento Barrios</c:v>
                </c:pt>
                <c:pt idx="1">
                  <c:v>Fondo Regional Iniciativa Local (FRIL)</c:v>
                </c:pt>
                <c:pt idx="2">
                  <c:v>Transferencias Municipios </c:v>
                </c:pt>
                <c:pt idx="3">
                  <c:v>Transferencias FIC - Fomento Productivo</c:v>
                </c:pt>
                <c:pt idx="4">
                  <c:v>Transferencias al Sector Privado</c:v>
                </c:pt>
              </c:strCache>
            </c:strRef>
          </c:cat>
          <c:val>
            <c:numRef>
              <c:f>'Transferencias Subt.33'!$B$186:$F$186</c:f>
              <c:numCache>
                <c:formatCode>_-* #,##0_-;\-* #,##0_-;_-* "-"??_-;_-@_-</c:formatCode>
                <c:ptCount val="5"/>
                <c:pt idx="0">
                  <c:v>19551512</c:v>
                </c:pt>
                <c:pt idx="1">
                  <c:v>48146558</c:v>
                </c:pt>
                <c:pt idx="2">
                  <c:v>21701522</c:v>
                </c:pt>
                <c:pt idx="3">
                  <c:v>38448922</c:v>
                </c:pt>
                <c:pt idx="4">
                  <c:v>49611814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1A7-4D21-8B88-E53360F02626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2009799765172716"/>
          <c:y val="0.28514268420297106"/>
          <c:w val="0.55953271000992577"/>
          <c:h val="0.536152258250136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49B-4D47-97EB-11DDDD4F3543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49B-4D47-97EB-11DDDD4F3543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49B-4D47-97EB-11DDDD4F3543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149B-4D47-97EB-11DDDD4F3543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149B-4D47-97EB-11DDDD4F3543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149B-4D47-97EB-11DDDD4F3543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149B-4D47-97EB-11DDDD4F3543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F-149B-4D47-97EB-11DDDD4F3543}"/>
              </c:ext>
            </c:extLst>
          </c:dPt>
          <c:dLbls>
            <c:dLbl>
              <c:idx val="0"/>
              <c:layout>
                <c:manualLayout>
                  <c:x val="0.21705378715077833"/>
                  <c:y val="-9.85903583872650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9B-4D47-97EB-11DDDD4F3543}"/>
                </c:ext>
              </c:extLst>
            </c:dLbl>
            <c:dLbl>
              <c:idx val="1"/>
              <c:layout>
                <c:manualLayout>
                  <c:x val="0.23544250677274611"/>
                  <c:y val="-7.1532723560560696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9B-4D47-97EB-11DDDD4F3543}"/>
                </c:ext>
              </c:extLst>
            </c:dLbl>
            <c:dLbl>
              <c:idx val="2"/>
              <c:layout>
                <c:manualLayout>
                  <c:x val="2.2432585208952017E-2"/>
                  <c:y val="3.880748508494822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9B-4D47-97EB-11DDDD4F3543}"/>
                </c:ext>
              </c:extLst>
            </c:dLbl>
            <c:dLbl>
              <c:idx val="3"/>
              <c:layout>
                <c:manualLayout>
                  <c:x val="8.8635778300590051E-2"/>
                  <c:y val="4.733306231753767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9B-4D47-97EB-11DDDD4F3543}"/>
                </c:ext>
              </c:extLst>
            </c:dLbl>
            <c:dLbl>
              <c:idx val="4"/>
              <c:layout>
                <c:manualLayout>
                  <c:x val="-2.2013213067219962E-2"/>
                  <c:y val="3.03854922533093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9B-4D47-97EB-11DDDD4F3543}"/>
                </c:ext>
              </c:extLst>
            </c:dLbl>
            <c:dLbl>
              <c:idx val="5"/>
              <c:layout>
                <c:manualLayout>
                  <c:x val="-0.17208240370174235"/>
                  <c:y val="2.509226925773261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49B-4D47-97EB-11DDDD4F3543}"/>
                </c:ext>
              </c:extLst>
            </c:dLbl>
            <c:dLbl>
              <c:idx val="6"/>
              <c:layout>
                <c:manualLayout>
                  <c:x val="-0.14839947101430404"/>
                  <c:y val="-0.1214025207674702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49B-4D47-97EB-11DDDD4F3543}"/>
                </c:ext>
              </c:extLst>
            </c:dLbl>
            <c:dLbl>
              <c:idx val="7"/>
              <c:layout>
                <c:manualLayout>
                  <c:x val="4.6674827168103436E-2"/>
                  <c:y val="-0.1287447914777887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49B-4D47-97EB-11DDDD4F3543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'Activos No Financieros'!$D$2:$K$2</c:f>
              <c:strCache>
                <c:ptCount val="8"/>
                <c:pt idx="0">
                  <c:v>Terrenos</c:v>
                </c:pt>
                <c:pt idx="1">
                  <c:v>Edificios</c:v>
                </c:pt>
                <c:pt idx="2">
                  <c:v>Vehículos</c:v>
                </c:pt>
                <c:pt idx="3">
                  <c:v>Mobiliarios y Otros</c:v>
                </c:pt>
                <c:pt idx="4">
                  <c:v>Máquinas y Equipos</c:v>
                </c:pt>
                <c:pt idx="5">
                  <c:v>Equipos Informáticos</c:v>
                </c:pt>
                <c:pt idx="6">
                  <c:v>Programas Informáticos</c:v>
                </c:pt>
                <c:pt idx="7">
                  <c:v>Otros activos no Financieros</c:v>
                </c:pt>
              </c:strCache>
            </c:strRef>
          </c:cat>
          <c:val>
            <c:numRef>
              <c:f>'Activos No Financieros'!$D$18:$K$18</c:f>
              <c:numCache>
                <c:formatCode>_(* #,##0_);_(* \(#,##0\);_(* "-"??_);_(@_)</c:formatCode>
                <c:ptCount val="8"/>
                <c:pt idx="0">
                  <c:v>0</c:v>
                </c:pt>
                <c:pt idx="1">
                  <c:v>0</c:v>
                </c:pt>
                <c:pt idx="2">
                  <c:v>19255701</c:v>
                </c:pt>
                <c:pt idx="3">
                  <c:v>5324383</c:v>
                </c:pt>
                <c:pt idx="4">
                  <c:v>18911399</c:v>
                </c:pt>
                <c:pt idx="5">
                  <c:v>429261</c:v>
                </c:pt>
                <c:pt idx="6">
                  <c:v>116735</c:v>
                </c:pt>
                <c:pt idx="7">
                  <c:v>1331309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149B-4D47-97EB-11DDDD4F3543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1587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E5305A-F35E-4FC9-860F-AA70ED88E2F8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5366" name="Picture 5" descr="logoSUBDERE-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154" y="-12911"/>
            <a:ext cx="1025596" cy="929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9777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AD89A376-B353-4B53-998F-4292FC962BD0}" type="datetime1">
              <a:rPr lang="en-US" altLang="es-CL"/>
              <a:pPr/>
              <a:t>11/26/2018</a:t>
            </a:fld>
            <a:endParaRPr lang="en-US" alt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9099599-95F4-4EB5-8925-1B9B12402EB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7912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1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448875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ea typeface="ヒラギノ角ゴ Pro W3"/>
              <a:cs typeface="ヒラギノ角ゴ Pro W3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fld id="{5B17E531-CCD2-4DE3-A09A-B245BD94EFD1}" type="slidenum">
              <a:rPr lang="en-US" altLang="es-CL" sz="1200">
                <a:latin typeface="Calibri" pitchFamily="34" charset="0"/>
              </a:rPr>
              <a:pPr/>
              <a:t>2</a:t>
            </a:fld>
            <a:endParaRPr lang="en-US" altLang="es-CL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893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11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199525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dirty="0" smtClean="0">
              <a:ea typeface="ヒラギノ角ゴ Pro W3" pitchFamily="-84" charset="-128"/>
            </a:endParaRPr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C18EA254-9CBB-418F-9D5C-79E207F3E130}" type="slidenum">
              <a:rPr lang="en-US" altLang="es-CL" sz="1200" smtClean="0">
                <a:latin typeface="Calibri" panose="020F0502020204030204" pitchFamily="34" charset="0"/>
              </a:rPr>
              <a:pPr/>
              <a:t>12</a:t>
            </a:fld>
            <a:endParaRPr lang="en-US" altLang="es-CL" sz="120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350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BD2FEBA1-9D26-4ED2-ADF8-B000600CF472}" type="datetime1">
              <a:rPr lang="es-ES" altLang="es-CL" smtClean="0"/>
              <a:t>26/11/2018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7EE5E-5974-43EB-9308-1AA63EB3C23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8106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12770D-B3F6-472B-9612-2BB23FE0BF15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864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51AD55-E520-4EC4-B6E2-AAFFCD1B3B1D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19361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9ED4BA-BDA8-45E7-AF09-50352C226487}" type="datetime1">
              <a:rPr lang="es-ES" altLang="es-CL" smtClean="0"/>
              <a:t>26/11/2018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013A6-FD23-4CE2-90DB-FC1808D84CF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498912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A32CFB-78EA-475B-B944-BD46E20A286E}" type="datetime1">
              <a:rPr lang="es-ES" altLang="es-CL" smtClean="0"/>
              <a:t>26/11/2018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BCBFC-5A70-4C14-B0EF-F3602CB4104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828996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0C2CAA-722A-401D-8F74-33DF6279AA99}" type="datetime1">
              <a:rPr lang="es-ES" altLang="es-CL" smtClean="0"/>
              <a:t>26/11/2018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0A2BB-9417-4B88-BE03-D660EECC69EA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979204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A18E9E-B2E1-4C09-A634-1E87D46656E1}" type="datetime1">
              <a:rPr lang="es-ES" altLang="es-CL" smtClean="0"/>
              <a:t>26/11/2018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4274E-8E1C-4744-9FBA-E91BC5FE6AB4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4217754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E7F9-F67F-4C10-A7DB-C0D170D8AF1A}" type="datetime1">
              <a:rPr lang="es-ES" altLang="es-CL" smtClean="0"/>
              <a:t>26/11/2018</a:t>
            </a:fld>
            <a:endParaRPr lang="es-ES" altLang="es-C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CCA0E-DCA3-4A12-B893-234C08BDC6E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15303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372AFD-47FC-4372-880C-1D69E0F59706}" type="datetime1">
              <a:rPr lang="es-ES" altLang="es-CL" smtClean="0"/>
              <a:t>26/11/2018</a:t>
            </a:fld>
            <a:endParaRPr lang="es-ES" altLang="es-C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789B8-8064-4E0B-965D-E7F3EE7D8608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096899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9A312E-0819-4EF0-B459-AC62189823BB}" type="datetime1">
              <a:rPr lang="es-ES" altLang="es-CL" smtClean="0"/>
              <a:t>26/11/2018</a:t>
            </a:fld>
            <a:endParaRPr lang="es-ES" altLang="es-C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4C4BB-10DD-48A5-BB46-FA5D5A72AEB5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875833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F3F21A-A730-4794-918D-095F6CA7938F}" type="datetime1">
              <a:rPr lang="es-ES" altLang="es-CL" smtClean="0"/>
              <a:t>26/11/2018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2DF1B-D47B-47AA-A01C-63B1D10AD98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7542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1DD7BA-F7A8-42A1-A0D9-C835D76E1134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33386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BA052A-1B70-4653-8010-939040974018}" type="datetime1">
              <a:rPr lang="es-ES" altLang="es-CL" smtClean="0"/>
              <a:t>26/11/2018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AA58F-84CE-47CE-8B3C-B9A4FBD3FA3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789933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F28351-DD0C-4076-993B-4B535C31C582}" type="datetime1">
              <a:rPr lang="es-ES" altLang="es-CL" smtClean="0"/>
              <a:t>26/11/2018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F1106-74E3-4ACA-864D-63B010DD94C2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526605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A3767-EF34-40B7-87B1-014EC69CB7A7}" type="datetime1">
              <a:rPr lang="es-ES" altLang="es-CL" smtClean="0"/>
              <a:t>26/11/2018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6A33E-856C-46FE-B27C-D6791362B710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61306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C30AE6E1-12D4-4C97-AEB7-C2A70F48807F}" type="datetime1">
              <a:rPr lang="es-ES" altLang="es-CL" smtClean="0"/>
              <a:t>26/11/2018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FA743-DD95-47CD-B6C3-E1FEE8D8677C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1057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31797A7E-F5A1-4EEC-B0A6-B8DF2B985FFC}" type="datetime1">
              <a:rPr lang="es-ES" altLang="es-CL" smtClean="0"/>
              <a:t>26/11/2018</a:t>
            </a:fld>
            <a:endParaRPr lang="en-US" alt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A6666-8DD9-4311-89FD-DAACBC26596A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522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74106B5A-6090-4B28-895B-4AE19C684617}" type="datetime1">
              <a:rPr lang="es-ES" altLang="es-CL" smtClean="0"/>
              <a:t>26/11/2018</a:t>
            </a:fld>
            <a:endParaRPr lang="en-US" alt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F9C78-9464-412E-86B3-0406853743E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18825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360159-E7C9-4F8A-BA8F-FAC08D943EAF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8912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DFCFF8-C9A6-4591-B9FF-5291C0CD4156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4088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E96976-D0EB-4034-BE62-737EEAE3F6B3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0989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706322-3967-48D7-A221-FAEF9A24C4FB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0280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fld id="{1CEC7E8F-3A66-4121-A34A-D310EEE2B57C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030" name="Picture 1" descr="LOGOSUBDERE-05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ヒラギノ角ゴ Pro W3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Clic para editar título</a:t>
            </a:r>
            <a:endParaRPr lang="es-ES" altLang="es-CL" smtClean="0"/>
          </a:p>
        </p:txBody>
      </p:sp>
      <p:sp>
        <p:nvSpPr>
          <p:cNvPr id="2051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Haga clic para modificar el estilo de texto del patrón</a:t>
            </a:r>
          </a:p>
          <a:p>
            <a:pPr lvl="1"/>
            <a:r>
              <a:rPr lang="es-ES_tradnl" altLang="es-CL" smtClean="0"/>
              <a:t>Segundo nivel</a:t>
            </a:r>
          </a:p>
          <a:p>
            <a:pPr lvl="2"/>
            <a:r>
              <a:rPr lang="es-ES_tradnl" altLang="es-CL" smtClean="0"/>
              <a:t>Tercer nivel</a:t>
            </a:r>
          </a:p>
          <a:p>
            <a:pPr lvl="3"/>
            <a:r>
              <a:rPr lang="es-ES_tradnl" altLang="es-CL" smtClean="0"/>
              <a:t>Cuarto nivel</a:t>
            </a:r>
          </a:p>
          <a:p>
            <a:pPr lvl="4"/>
            <a:r>
              <a:rPr lang="es-ES_tradnl" altLang="es-CL" smtClean="0"/>
              <a:t>Quinto nivel</a:t>
            </a:r>
            <a:endParaRPr lang="es-ES" altLang="es-CL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D47EB52-2C3C-44E9-9C84-C2CFE961604B}" type="datetime1">
              <a:rPr lang="es-ES" altLang="es-CL" smtClean="0"/>
              <a:t>26/11/2018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65732D1-067E-4A96-BC9C-CC7892BE7E85}" type="slidenum">
              <a:rPr lang="es-ES" altLang="es-CL"/>
              <a:pPr/>
              <a:t>‹Nº›</a:t>
            </a:fld>
            <a:endParaRPr lang="es-ES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portadaPPTNUEVA-0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0" r="5350"/>
          <a:stretch>
            <a:fillRect/>
          </a:stretch>
        </p:blipFill>
        <p:spPr bwMode="auto">
          <a:xfrm>
            <a:off x="0" y="-15875"/>
            <a:ext cx="9144000" cy="697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C4BB-10DD-48A5-BB46-FA5D5A72AEB5}" type="slidenum">
              <a:rPr lang="es-ES" altLang="es-CL" smtClean="0"/>
              <a:pPr/>
              <a:t>1</a:t>
            </a:fld>
            <a:endParaRPr lang="es-ES" alt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>
          <a:xfrm>
            <a:off x="165100" y="116632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Octubre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1509" name="4 CuadroTexto"/>
          <p:cNvSpPr txBox="1">
            <a:spLocks noChangeArrowheads="1"/>
          </p:cNvSpPr>
          <p:nvPr/>
        </p:nvSpPr>
        <p:spPr bwMode="auto">
          <a:xfrm>
            <a:off x="496983" y="5905872"/>
            <a:ext cx="80645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MX" sz="900" b="1" dirty="0">
                <a:solidFill>
                  <a:schemeClr val="tx1"/>
                </a:solidFill>
                <a:latin typeface="+mn-lt"/>
              </a:rPr>
              <a:t>(*) Incluye Inversión Real, Programas de Mejoramiento de Barrios, Fondo Regional de Iniciativa Local (FRIL), Transferencias Municipalidades para JEC.</a:t>
            </a:r>
            <a:endParaRPr lang="es-CL" sz="9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10</a:t>
            </a:fld>
            <a:endParaRPr lang="en-US" altLang="es-CL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006338"/>
              </p:ext>
            </p:extLst>
          </p:nvPr>
        </p:nvGraphicFramePr>
        <p:xfrm>
          <a:off x="251520" y="1253282"/>
          <a:ext cx="8568952" cy="4623994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131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1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65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1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41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03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11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96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REGION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ESTUDIOS PROPIOS DEL GIRO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TRANSFERENCIAS CORRIENTES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OTROS GASTOS CORRIENTES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ACTIVOS NO FINANCIEROS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TRANSFERENCIAS DE CAPITAL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INVERSION EN OBRAS (EMPLEO)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TOTAL INVERSION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36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TARAPACA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50.500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1.569.183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1.732.805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4.310.008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24.963.582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32.626.078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36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ANTOFAGASTA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382.810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3.317.964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17.019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1.484.006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3.675.842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37.256.878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48.451.751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36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ATACAMA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23.220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2.470.279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23.906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1.422.567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3.379.215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21.434.958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28.754.145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36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COQUIMBO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41.752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5.483.437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410.085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117.690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4.982.043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23.915.118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35.155.373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36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VALPARAISO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8.900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2.874.214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91.496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6.330.762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4.176.900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37.136.681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50.779.602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36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O'HIGGINS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2.460.753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1.825.976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4.598.602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35.123.622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44.008.953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36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MAULE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3.160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4.862.962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3.946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4.224.446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11.583.468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34.467.290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55.145.272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36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BIO - BIO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3.982.261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405.158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1.972.161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16.032.350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57.749.863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80.408.520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36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ARAUCANIA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1.764.838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206.716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3.559.500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7.538.572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41.166.866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54.325.419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36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LOS LAGOS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2.929.775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29.680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6.432.356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9.742.207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43.694.166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62.828.184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36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AYSEN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233.500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2.485.921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2.963.650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6.241.425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24.787.820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37.363.999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36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MAGALLANES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1.762.828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2.517.814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1.184.382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52.140.094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57.605.118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36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METROPOLITANA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621.415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6.950.957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168.001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8.998.050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4.288.647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49.926.961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71.380.618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36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LOS RIOS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12.000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2.340.860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758.413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2.846.632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25.728.390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31.686.295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803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ARICA - PARINACOTA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1.749.151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1.028.588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1.726.518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15.546.235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20.196.798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803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SUBTOTAL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    1.377.257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47.005.383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1.356.007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45.368.784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   86.306.811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525.038.524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710.716.125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803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FONDEMA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1.753.925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1.458.560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3.212.485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8033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GENERAL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1.377.257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47.005.383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1.356.007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45.368.784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88.060.736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526.497.084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713.928.610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12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164512" cy="962025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Octubre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11</a:t>
            </a:fld>
            <a:endParaRPr lang="en-US" altLang="es-CL"/>
          </a:p>
        </p:txBody>
      </p:sp>
      <p:graphicFrame>
        <p:nvGraphicFramePr>
          <p:cNvPr id="6" name="Chart 15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8695045"/>
              </p:ext>
            </p:extLst>
          </p:nvPr>
        </p:nvGraphicFramePr>
        <p:xfrm>
          <a:off x="323529" y="1464345"/>
          <a:ext cx="8568952" cy="4448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941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 txBox="1">
            <a:spLocks/>
          </p:cNvSpPr>
          <p:nvPr/>
        </p:nvSpPr>
        <p:spPr bwMode="auto">
          <a:xfrm>
            <a:off x="237506" y="213756"/>
            <a:ext cx="8178526" cy="115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Octubre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2018 - </a:t>
            </a:r>
            <a:r>
              <a:rPr lang="es-ES_tradnl" altLang="es-CL" sz="16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Transferencias </a:t>
            </a: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de Capital 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0785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12</a:t>
            </a:fld>
            <a:endParaRPr lang="en-US" altLang="es-CL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380613"/>
              </p:ext>
            </p:extLst>
          </p:nvPr>
        </p:nvGraphicFramePr>
        <p:xfrm>
          <a:off x="395536" y="1372888"/>
          <a:ext cx="8352928" cy="4504383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72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6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3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9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87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39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41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5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Programa Mejoramiento Barrios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Fondo Regional Iniciativa Local (FRIL)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Municipios 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FIC - Fomento Productivo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al Sector Privado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6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1.638.728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1.670.334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2.639.674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5.948.736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6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ANTOFAGASTA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787.313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1.141.341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2.534.501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4.463.155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6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ATACAMA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2.109.246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1.269.969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3.379.215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6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COQUIMBO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4.017.485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995.563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1.724.537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3.257.506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9.995.091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6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VALPARAISO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3.849.257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1.480.217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2.696.683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8.026.157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6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O'HIGGINS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7.468.421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5.305.136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317.021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532.802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4.065.800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17.689.180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6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MAULE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760.333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4.756.542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8.838.419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2.745.049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17.100.343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6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BIO - BIO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6.652.558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8.224.673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13.062.929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7.045.756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8.986.594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43.972.510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6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ARAUCANIA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152.765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2.040.997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765.763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6.772.809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9.732.334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6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LOS LAGOS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499.950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5.780.524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3.411.246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6.330.961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16.022.681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6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AYSEN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3.549.301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5.595.738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645.687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9.790.726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76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3.534.663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591.141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593.241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4.719.045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76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METROPOLITANA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5.680.065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7.534.259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1.320.602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2.968.045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17.502.971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76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LOS RIOS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2.357.674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270.140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2.576.492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5.204.306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76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ARICA - PARINACOTA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433.435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357.247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1.369.271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2.159.953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76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19.551.512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48.146.558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21.701.522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36.854.529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49.452.282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175.706.403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49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FONDEMA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1.594.393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159.532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1.753.925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4963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GENERAL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19.551.512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48.146.558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21.701.522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38.448.922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49.611.814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177.460.328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81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13</a:t>
            </a:fld>
            <a:endParaRPr lang="en-US" altLang="es-CL"/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237506" y="213756"/>
            <a:ext cx="8178526" cy="115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Octubre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2018 - </a:t>
            </a:r>
            <a:r>
              <a:rPr lang="es-ES_tradnl" altLang="es-CL" sz="16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Transferencias </a:t>
            </a: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de Capital 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4422295"/>
              </p:ext>
            </p:extLst>
          </p:nvPr>
        </p:nvGraphicFramePr>
        <p:xfrm>
          <a:off x="330993" y="1373274"/>
          <a:ext cx="8482013" cy="4791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24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 txBox="1">
            <a:spLocks/>
          </p:cNvSpPr>
          <p:nvPr/>
        </p:nvSpPr>
        <p:spPr bwMode="auto">
          <a:xfrm>
            <a:off x="251520" y="116632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Octubre </a:t>
            </a: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/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Adquisición 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14</a:t>
            </a:fld>
            <a:endParaRPr lang="en-US" altLang="es-CL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20732"/>
              </p:ext>
            </p:extLst>
          </p:nvPr>
        </p:nvGraphicFramePr>
        <p:xfrm>
          <a:off x="467544" y="1280213"/>
          <a:ext cx="8465244" cy="468051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115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4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4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93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7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232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75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842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Terrenos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Edificios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Vehículos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Mobiliarios y Otros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Máquinas y Equipos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Equipos Informáticos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Programas Informáticos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Otros activos no Financieros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71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1.089.078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643.728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 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1.732.806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71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ANTOFAGASTA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867.417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33.593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582.996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1.484.006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71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ATACAMA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701.992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162.213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483.815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74.547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1.422.567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71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COQUIMBO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117.690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117.690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71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VALPARAISO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3.250.149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1.099.681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1.748.066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43.567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107.500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81.800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6.330.763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71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O'HIGGINS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1.403.307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258.403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14.404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148.893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969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1.825.976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71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MAULE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2.342.514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126.710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1.740.002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15.221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4.224.447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471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BIO - BIO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 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618.205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52.853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1.301.103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1.972.161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71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ARAUCANIA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3.559.500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3.559.500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471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LAGOS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3.675.489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762.310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1.994.557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6.432.356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471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AYSEN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990.392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736.244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1.237.014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2.963.650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471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582.077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490.144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1.445.594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2.517.815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471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METROPOLITANA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2.788.150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2.337.299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3.725.568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147.033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8.998.050 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471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RIOS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507.962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250.451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758.413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2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ARICA - PARINACOTA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321.279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1.177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685.371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8.266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12.495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1.028.588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3752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TOTAL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-  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-  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19.255.701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5.324.383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18.911.399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429.261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116.735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1.331.309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45.368.788 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18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 txBox="1">
            <a:spLocks/>
          </p:cNvSpPr>
          <p:nvPr/>
        </p:nvSpPr>
        <p:spPr bwMode="auto">
          <a:xfrm>
            <a:off x="152400" y="121196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Octubre 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Adquisición 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15</a:t>
            </a:fld>
            <a:endParaRPr lang="en-US" altLang="es-CL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5315744"/>
              </p:ext>
            </p:extLst>
          </p:nvPr>
        </p:nvGraphicFramePr>
        <p:xfrm>
          <a:off x="251521" y="1200424"/>
          <a:ext cx="8496944" cy="4991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666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LOGOSUBDERE-0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304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23528" y="3552811"/>
            <a:ext cx="8713788" cy="11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s-CL" altLang="es-CL" sz="24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Informe de Ejecución Presupuestaria</a:t>
            </a:r>
            <a: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/>
            </a:r>
            <a:b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</a:b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Programa de Inversión de los Gobiernos Regionales</a:t>
            </a:r>
          </a:p>
          <a:p>
            <a:pPr eaLnBrk="1" hangingPunct="1"/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Al 31 de Octubre de 2018</a:t>
            </a:r>
            <a:endParaRPr lang="es-ES_tradnl" altLang="es-CL" sz="2700" b="1" dirty="0" smtClean="0">
              <a:solidFill>
                <a:srgbClr val="005FA1"/>
              </a:solidFill>
              <a:latin typeface="Verdana" panose="020B0604030504040204" pitchFamily="34" charset="0"/>
              <a:ea typeface="ヒラギノ角ゴ Pro W3" pitchFamily="-84" charset="-128"/>
              <a:sym typeface="Verdana Bold" pitchFamily="-8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13A6-FD23-4CE2-90DB-FC1808D84CF1}" type="slidenum">
              <a:rPr lang="es-ES" altLang="es-CL" smtClean="0"/>
              <a:pPr/>
              <a:t>2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4746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421438" y="65065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F2FC2E-8C73-42EB-BA7F-0D957FEA31AA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7" name="Title 7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04349" cy="857250"/>
          </a:xfrm>
        </p:spPr>
        <p:txBody>
          <a:bodyPr/>
          <a:lstStyle/>
          <a:p>
            <a:pPr eaLnBrk="1" hangingPunct="1"/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Gasto Devengado al 31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de Octubre 2018 – Montos Miles </a:t>
            </a:r>
            <a:r>
              <a:rPr lang="es-ES_tradnl" altLang="es-CL" sz="1800" b="1" dirty="0">
                <a:latin typeface="Verdana" panose="020B0604030504040204" pitchFamily="34" charset="0"/>
                <a:ea typeface="ヒラギノ角ゴ Pro W3" pitchFamily="-84" charset="-128"/>
              </a:rPr>
              <a:t>$</a:t>
            </a:r>
            <a:endParaRPr lang="es-ES_tradnl" altLang="es-CL" sz="1800" b="1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638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9" name="Text Box 852"/>
          <p:cNvSpPr txBox="1">
            <a:spLocks noChangeArrowheads="1"/>
          </p:cNvSpPr>
          <p:nvPr/>
        </p:nvSpPr>
        <p:spPr bwMode="auto">
          <a:xfrm>
            <a:off x="580954" y="5661248"/>
            <a:ext cx="77819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No incorpora: Inversión Financiera (Subtítulo 32), Transferencias de Capital al Gobierno Central (Subtítulo 33 – 02), Deuda Flotante (Subtítulo 34) y Saldo Final de Caja (Subtítulo 35)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Fuente: DIPRES - SIGFE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87908"/>
              </p:ext>
            </p:extLst>
          </p:nvPr>
        </p:nvGraphicFramePr>
        <p:xfrm>
          <a:off x="467544" y="1268760"/>
          <a:ext cx="8087494" cy="4294373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579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0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6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05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5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REGION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MARCO DE EVALUACION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GASTO DEVENGADO ACUMULADO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% EJECUCION PRESUPUESTARIA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94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TARAPACA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46.453.847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32.626.078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70,2%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11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ANTOFAGASTA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61.125.519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48.451.751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79,3%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11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ATACAMA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58.650.443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28.754.145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49,0%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11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COQUIMBO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58.661.864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35.155.373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59,9%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11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VALPARAISO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64.509.625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50.779.602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78,7%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11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O'HIGGINS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65.759.401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44.008.953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66,9%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11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MAULE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72.560.703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55.145.272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76,0%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11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BIO - BIO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108.327.267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80.408.520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74,2%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111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ARAUCANIA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102.429.547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54.325.419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53,0%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11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LOS LAGOS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82.838.648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62.828.184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75,8%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11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AYSEN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54.681.367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37.363.999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68,3%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111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MAGALLANES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72.451.623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57.605.117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79,5%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111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METROPOLITANA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102.898.083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71.380.618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69,4%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111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LOS RIOS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46.020.537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31.686.295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68,9%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294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ARICA - PARINACOTA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39.640.797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20.196.798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50,9%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2944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SUBTOTAL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1.037.009.271 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710.716.124 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68,5%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294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FONDEMA  - MAGALLANES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6.459.080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3.212.485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49,7%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2944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TOTAL 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1.043.468.351 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713.928.609 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68,4%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5894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174926" y="333375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al 31 de Octubre d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 2018</a:t>
            </a:r>
            <a:endParaRPr lang="es-CL" altLang="es-CL" sz="20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7412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3597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4</a:t>
            </a:r>
          </a:p>
        </p:txBody>
      </p:sp>
      <p:sp>
        <p:nvSpPr>
          <p:cNvPr id="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700713" y="1125538"/>
            <a:ext cx="324167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68,5 </a:t>
            </a:r>
            <a:r>
              <a:rPr lang="es-CL" sz="3200" b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%</a:t>
            </a:r>
          </a:p>
          <a:p>
            <a:pPr>
              <a:defRPr/>
            </a:pP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Ejecución Promedio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Octubre 2018</a:t>
            </a:r>
            <a:endParaRPr lang="es-CL" b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2049463"/>
              </p:ext>
            </p:extLst>
          </p:nvPr>
        </p:nvGraphicFramePr>
        <p:xfrm>
          <a:off x="386420" y="1988840"/>
          <a:ext cx="8546853" cy="4142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176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611188" y="293688"/>
            <a:ext cx="8164512" cy="10477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Período 2006 - 2018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Mes</a:t>
            </a: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_tradnl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de Octubre</a:t>
            </a:r>
            <a:endParaRPr lang="es-CL" altLang="es-CL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700713" y="1125538"/>
            <a:ext cx="324167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72,7 </a:t>
            </a:r>
            <a:r>
              <a:rPr lang="es-CL" sz="3200" b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%</a:t>
            </a:r>
          </a:p>
          <a:p>
            <a:pPr>
              <a:defRPr/>
            </a:pP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Ejecución Promedio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(Octubre </a:t>
            </a: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2006 – 2018)</a:t>
            </a:r>
            <a:endParaRPr lang="es-CL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437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09017" y="6501605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5</a:t>
            </a:r>
          </a:p>
        </p:txBody>
      </p:sp>
      <p:sp>
        <p:nvSpPr>
          <p:cNvPr id="9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4742910"/>
              </p:ext>
            </p:extLst>
          </p:nvPr>
        </p:nvGraphicFramePr>
        <p:xfrm>
          <a:off x="723899" y="2060848"/>
          <a:ext cx="8051801" cy="393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45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9906" y="116632"/>
            <a:ext cx="8200430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Octubre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2017 – 2018 -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 de cada año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9460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459538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6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263650" y="-9328150"/>
          <a:ext cx="6967538" cy="4525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9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47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2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48535">
                <a:tc>
                  <a:txBody>
                    <a:bodyPr/>
                    <a:lstStyle/>
                    <a:p>
                      <a:pPr algn="l" fontAlgn="b"/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2014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2013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REGION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TARAPACA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33.195.112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19.906.073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37.185.388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22.384.036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67.085.869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48.005.743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71,6%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64.284.118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41.983.458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42.693.587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27.719.286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64,9%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41.688.832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22.651.802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51.495.539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38.241.655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50.302.290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32.969.866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62.726.027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35.728.639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57,0%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63.215.750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41.733.223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50.314.337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33.664.768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55.386.523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31.245.264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58.376.243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34.705.154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70.533.159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43.494.077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86.945.037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69.741.410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92.281.768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63.927.619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71.447.697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47.521.121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82.279.006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45.770.971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74.267.786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50.902.376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68.213.923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45.535.518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38.024.553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27.515.650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72,4%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36.135.038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22.346.369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35.753.436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23.545.121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35.904.154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23.742.059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105.821.919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66.997.871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63,3%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99.443.819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68.644.688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39.353.686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21.323.046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44.904.062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29.448.698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22.196.574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15.047.228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67,8%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27.281.105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15.392.998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2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TOTAL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839.697.402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560.565.141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869.038.933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551.270.645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63,4%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26" name="Flecha arriba 25"/>
          <p:cNvSpPr/>
          <p:nvPr/>
        </p:nvSpPr>
        <p:spPr>
          <a:xfrm>
            <a:off x="4267200" y="154209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27" name="Flecha arriba 26"/>
          <p:cNvSpPr/>
          <p:nvPr/>
        </p:nvSpPr>
        <p:spPr>
          <a:xfrm>
            <a:off x="4267200" y="155829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8" name="Flecha arriba 27"/>
          <p:cNvSpPr/>
          <p:nvPr/>
        </p:nvSpPr>
        <p:spPr>
          <a:xfrm>
            <a:off x="4267200" y="1590675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9" name="Flecha arriba 28"/>
          <p:cNvSpPr/>
          <p:nvPr/>
        </p:nvSpPr>
        <p:spPr>
          <a:xfrm>
            <a:off x="4267200" y="162306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0" name="Flecha arriba 29"/>
          <p:cNvSpPr/>
          <p:nvPr/>
        </p:nvSpPr>
        <p:spPr>
          <a:xfrm>
            <a:off x="4267200" y="1639252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1" name="Flecha arriba 30"/>
          <p:cNvSpPr/>
          <p:nvPr/>
        </p:nvSpPr>
        <p:spPr>
          <a:xfrm>
            <a:off x="4267200" y="167163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2" name="Flecha derecha 31"/>
          <p:cNvSpPr/>
          <p:nvPr/>
        </p:nvSpPr>
        <p:spPr>
          <a:xfrm>
            <a:off x="4295775" y="152781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33" name="Flecha abajo 32"/>
          <p:cNvSpPr/>
          <p:nvPr/>
        </p:nvSpPr>
        <p:spPr>
          <a:xfrm>
            <a:off x="4267200" y="150971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4" name="Flecha abajo 33"/>
          <p:cNvSpPr/>
          <p:nvPr/>
        </p:nvSpPr>
        <p:spPr>
          <a:xfrm>
            <a:off x="4267200" y="157448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5" name="Flecha abajo 34"/>
          <p:cNvSpPr/>
          <p:nvPr/>
        </p:nvSpPr>
        <p:spPr>
          <a:xfrm>
            <a:off x="4267200" y="160686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6" name="Flecha abajo 35"/>
          <p:cNvSpPr/>
          <p:nvPr/>
        </p:nvSpPr>
        <p:spPr>
          <a:xfrm>
            <a:off x="4267200" y="1687830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7" name="Flecha abajo 36"/>
          <p:cNvSpPr/>
          <p:nvPr/>
        </p:nvSpPr>
        <p:spPr>
          <a:xfrm>
            <a:off x="4267200" y="170402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8" name="Flecha abajo 37"/>
          <p:cNvSpPr/>
          <p:nvPr/>
        </p:nvSpPr>
        <p:spPr>
          <a:xfrm>
            <a:off x="4267200" y="1720215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9" name="Flecha abajo 38"/>
          <p:cNvSpPr/>
          <p:nvPr/>
        </p:nvSpPr>
        <p:spPr>
          <a:xfrm>
            <a:off x="4267200" y="173640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0" name="Flecha derecha 39"/>
          <p:cNvSpPr/>
          <p:nvPr/>
        </p:nvSpPr>
        <p:spPr>
          <a:xfrm>
            <a:off x="4267200" y="1655445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1" name="Flecha derecha 40"/>
          <p:cNvSpPr/>
          <p:nvPr/>
        </p:nvSpPr>
        <p:spPr>
          <a:xfrm>
            <a:off x="4267200" y="175260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4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618265"/>
              </p:ext>
            </p:extLst>
          </p:nvPr>
        </p:nvGraphicFramePr>
        <p:xfrm>
          <a:off x="485872" y="1259632"/>
          <a:ext cx="8229406" cy="463141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502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4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8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13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3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42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12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41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3031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REGION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2018</a:t>
                      </a:r>
                      <a:endParaRPr lang="es-CL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Estado</a:t>
                      </a:r>
                      <a:endParaRPr lang="es-CL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2017</a:t>
                      </a:r>
                      <a:endParaRPr lang="es-CL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15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Marco Presupuestario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Marco Presupuestario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46.453.847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32.626.078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70,2%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Sube</a:t>
                      </a:r>
                      <a:endParaRPr lang="es-CL" sz="11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  37.898.831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25.846.126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68,2%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ANTOFAGASTA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61.125.519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48.451.751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79,3%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  72.710.867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61.026.809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83,9%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ATACAMA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58.650.443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28.754.145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49,0%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  61.439.022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44.742.032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72,8%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COQUIMBO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58.661.864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35.155.373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59,9%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  62.485.760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46.531.095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74,5%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VALPARAISO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64.509.625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50.779.602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78,7%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  71.883.952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50.943.860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70,9%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O'HIGGINS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65.759.401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44.008.953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66,9%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Baja</a:t>
                      </a:r>
                      <a:endParaRPr lang="es-CL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  61.643.012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44.986.653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73,0%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MAULE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72.560.703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55.145.272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76,0%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  69.626.029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48.516.305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69,7%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BIO - BIO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108.327.267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80.408.520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74,2%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114.170.147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87.211.306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76,4%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ARAUCANIA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102.429.547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54.325.419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53,0%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102.796.059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71.854.996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69,9%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LAGOS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82.838.648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62.828.184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75,8%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  82.434.708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56.663.040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68,7%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AYSEN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54.681.367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37.363.999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68,3%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  62.230.943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32.207.020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51,8%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72.451.623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57.605.117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79,5%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  60.214.200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45.189.055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75,0%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METROPOLITANA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102.898.083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71.380.618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69,4%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104.263.716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73.549.252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70,5%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RIOS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46.020.537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31.686.295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68,9%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  44.235.094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31.354.504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70,9%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ARICA - PARINACOTA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39.640.797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20.196.798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50,9%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  31.546.305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25.541.134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81,0%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1.037.009.271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710.716.124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68,5%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1.039.578.645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746.163.187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71,8%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FONDEMA  - 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  6.459.080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 3.212.485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49,7%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    8.457.506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  2.871.640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34,0%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9361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1.043.468.351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713.928.609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68,4%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1.048.036.151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749.034.827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71,5%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65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 bwMode="auto">
          <a:xfrm>
            <a:off x="80613" y="115875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Septiembre/Octubre 2018 -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1"/>
          </p:nvPr>
        </p:nvSpPr>
        <p:spPr>
          <a:xfrm>
            <a:off x="6372200" y="6451600"/>
            <a:ext cx="2133600" cy="193675"/>
          </a:xfrm>
        </p:spPr>
        <p:txBody>
          <a:bodyPr/>
          <a:lstStyle/>
          <a:p>
            <a:fld id="{A41DD7BA-F7A8-42A1-A0D9-C835D76E1134}" type="slidenum">
              <a:rPr lang="en-US" altLang="es-CL" smtClean="0"/>
              <a:pPr/>
              <a:t>7</a:t>
            </a:fld>
            <a:endParaRPr lang="en-US" altLang="es-CL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196517"/>
              </p:ext>
            </p:extLst>
          </p:nvPr>
        </p:nvGraphicFramePr>
        <p:xfrm>
          <a:off x="323528" y="1412776"/>
          <a:ext cx="8496944" cy="4608517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629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3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04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0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2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103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34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REGION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SEPTIEMBRE 2018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EJECUCION SEPTIEMBRE 2018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OCTUBRE 2018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EJECUCION OCTUBRE 2018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Variación Mensual (M$)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Variación Mensual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23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29.755.495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66,9%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32.626.078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70,2%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2.870.583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3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ANTOFAGASTA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42.622.675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69,7%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48.451.751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79,3%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5.829.076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9,5%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23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ATACAMA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25.655.473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41,6%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28.754.145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49,0%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3.098.672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3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COQUIMBO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28.435.533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48,5%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35.155.373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59,9%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6.719.840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11,5%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23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VALPARAISO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44.669.475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69,2%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50.779.602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78,7%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6.110.127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9,5%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23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O'HIGGINS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40.613.027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61,8%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44.008.953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66,9%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3.395.926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23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MAULE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48.958.635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69,4%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55.145.272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76,0%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6.186.637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23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BIO - BIO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74.688.683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68,9%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80.408.520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74,2%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5.719.837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23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ARAUCANIA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47.712.585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44,4%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54.325.419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53,0%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6.612.834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23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LAGOS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56.729.672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68,5%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62.828.184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75,8%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6.098.512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23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AYSEN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32.178.356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58,8%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37.363.999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68,3%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5.185.643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9,5%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23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50.426.666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69,6%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57.605.117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79,5%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7.178.451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9,9%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23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METROPOLITANA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65.205.317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63,4%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71.380.618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69,4%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6.175.301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23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RIOS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27.958.996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60,8%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31.686.295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68,9%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3.727.299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23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ARICA - PARINACOTA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19.425.748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49,0%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20.196.798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50,9%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771.050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1,9%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23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SUBTOTAL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635.036.336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61,0%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710.716.124</a:t>
                      </a:r>
                      <a:endParaRPr lang="es-CL" sz="11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68,5%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75.679.788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7,5%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523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FONDEMA  - 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3.262.561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50,5%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3.212.485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49,7%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-50.076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-0,8%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233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638.298.897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60,9%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713.928.609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68,4%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75.629.712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7,5%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63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451600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 bwMode="auto">
          <a:xfrm>
            <a:off x="37509" y="188640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Septiembre/Octubre 2018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2" name="Marcador de número de diapositiva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8</a:t>
            </a:fld>
            <a:endParaRPr lang="en-US" altLang="es-CL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279079"/>
              </p:ext>
            </p:extLst>
          </p:nvPr>
        </p:nvGraphicFramePr>
        <p:xfrm>
          <a:off x="165100" y="1268760"/>
          <a:ext cx="8871396" cy="5091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936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>
          <a:xfrm>
            <a:off x="323850" y="260350"/>
            <a:ext cx="8164513" cy="10350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Comparación Gasto Promedio respecto Octubre 2018</a:t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" altLang="es-CL" sz="14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(montos en M$ de 2018)</a:t>
            </a:r>
            <a:endParaRPr lang="es-CL" altLang="es-CL" sz="1400" dirty="0" smtClean="0">
              <a:solidFill>
                <a:schemeClr val="accent1"/>
              </a:solidFill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0484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183313" y="637381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6DD0AA-B0FF-4BA1-BDDE-01971C810BD7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04993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532260"/>
              </p:ext>
            </p:extLst>
          </p:nvPr>
        </p:nvGraphicFramePr>
        <p:xfrm>
          <a:off x="323850" y="1484785"/>
          <a:ext cx="8568630" cy="4392486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520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16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80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80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2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6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731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14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 31  de Octubre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2006 - 2010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2010 - 2014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2014 - 2018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Gasto Devengado 2018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TARAPACA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15.329.332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69,9%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22.801.108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62,7%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29.395.354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71,9%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32.626.078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70,2%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ANTOFAGASTA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35.003.689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73,9%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49.622.810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72,9%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55.387.362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78,4%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48.451.751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79,3%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ATACAMA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21.652.474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72,8%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26.812.375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59,8%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35.949.975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65,6%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28.754.145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49,0%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COQUIMBO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34.191.512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76,7%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43.056.171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74,6%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46.609.236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73,4%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35.155.373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59,9%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VALPARAISO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33.213.152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80,7%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45.589.399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72,7%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52.681.448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75,0%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50.779.602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78,7%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O'HIGGINS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26.267.081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72,3%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37.024.529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68,7%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45.037.698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73,8%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44.008.953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66,9%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MAULE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31.124.932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66,1%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43.610.375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68,9%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51.743.801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74,3%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55.145.272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76,0%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BIO - BIO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52.208.323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74,0%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75.947.031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74,6%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89.043.622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79,4%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80.408.520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74,2%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ARAUCANIA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32.578.340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69,3%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52.748.553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68,5%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65.901.810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67,7%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54.325.419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53,0%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LOS LAGOS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49.163.609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78,3%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58.226.160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75,7%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64.137.192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75,4%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62.828.184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75,8%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AYSEN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16.641.680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71,5%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25.906.675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70,0%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35.262.231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67,2%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37.363.999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68,3%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MAGALLANES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16.826.925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67,3%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24.560.454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68,3%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41.117.436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73,9%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57.605.117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79,5%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METROPOLITANA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66.373.499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75,4%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84.045.846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76,0%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84.707.823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75,7%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71.380.618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69,4%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LOS RIOS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21.696.726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67,4%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32.492.203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76,4%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33.617.181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71,2%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31.686.295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68,9%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323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ARICA - PARINACOTA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13.630.029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71,6%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19.400.053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70,0%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21.675.884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72,2%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20.196.798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50,9%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323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451.770.601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73,2%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641.843.741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70,8%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752.268.054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73,6%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710.716.124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68,5%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07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5664</TotalTime>
  <Words>2281</Words>
  <Application>Microsoft Office PowerPoint</Application>
  <PresentationFormat>Presentación en pantalla (4:3)</PresentationFormat>
  <Paragraphs>1153</Paragraphs>
  <Slides>15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15</vt:i4>
      </vt:variant>
    </vt:vector>
  </HeadingPairs>
  <TitlesOfParts>
    <vt:vector size="25" baseType="lpstr">
      <vt:lpstr>ＭＳ Ｐゴシック</vt:lpstr>
      <vt:lpstr>ＭＳ Ｐゴシック</vt:lpstr>
      <vt:lpstr>Arial</vt:lpstr>
      <vt:lpstr>Calibri</vt:lpstr>
      <vt:lpstr>Century Gothic</vt:lpstr>
      <vt:lpstr>Verdana</vt:lpstr>
      <vt:lpstr>Verdana Bold</vt:lpstr>
      <vt:lpstr>ヒラギノ角ゴ Pro W3</vt:lpstr>
      <vt:lpstr>1_Office Theme</vt:lpstr>
      <vt:lpstr>Diseño personalizado</vt:lpstr>
      <vt:lpstr>Presentación de PowerPoint</vt:lpstr>
      <vt:lpstr>Presentación de PowerPoint</vt:lpstr>
      <vt:lpstr>Programa de Inversión Gobiernos Regionales Gasto Devengado al 31 de Octubre 2018 – Montos Miles $</vt:lpstr>
      <vt:lpstr>Programa de Inversión Gobiernos Regionales Ejecución Presupuestaria al 31 de Octubre de 2018</vt:lpstr>
      <vt:lpstr>Programa de Inversión Gobiernos Regionales Ejecución Presupuestaria Período 2006 - 2018 Mes de Octubre</vt:lpstr>
      <vt:lpstr>Programa de Inversión Gobiernos Regionales Ejecución Presupuestaria Comparativo Octubre 2017 – 2018 - Montos en Miles de $ de cada año</vt:lpstr>
      <vt:lpstr>Presentación de PowerPoint</vt:lpstr>
      <vt:lpstr>Presentación de PowerPoint</vt:lpstr>
      <vt:lpstr>Programa de Inversión Gobiernos Regionales Comparación Gasto Promedio respecto Octubre 2018  (montos en M$ de 2018)</vt:lpstr>
      <vt:lpstr>Programa de Inversión Gobiernos Regionales Ejecución Presupuestaria por Tipo de Gasto Octubre 2018 Montos en Miles de $</vt:lpstr>
      <vt:lpstr>Programa de Inversión Gobiernos Regionales Ejecución Presupuestaria por Tipo de Gasto Octubre 2018 Montos en Miles de $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Patricia Barrales Vera</cp:lastModifiedBy>
  <cp:revision>160</cp:revision>
  <cp:lastPrinted>2018-08-14T21:01:58Z</cp:lastPrinted>
  <dcterms:created xsi:type="dcterms:W3CDTF">2010-11-27T19:44:20Z</dcterms:created>
  <dcterms:modified xsi:type="dcterms:W3CDTF">2018-11-26T14:28:12Z</dcterms:modified>
</cp:coreProperties>
</file>