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4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5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6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7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74" r:id="rId1"/>
  </p:sldMasterIdLst>
  <p:sldIdLst>
    <p:sldId id="256" r:id="rId2"/>
    <p:sldId id="258" r:id="rId3"/>
    <p:sldId id="267" r:id="rId4"/>
    <p:sldId id="268" r:id="rId5"/>
    <p:sldId id="266" r:id="rId6"/>
    <p:sldId id="270" r:id="rId7"/>
    <p:sldId id="271" r:id="rId8"/>
    <p:sldId id="272" r:id="rId9"/>
    <p:sldId id="269" r:id="rId10"/>
    <p:sldId id="273" r:id="rId11"/>
    <p:sldId id="274" r:id="rId12"/>
    <p:sldId id="275" r:id="rId13"/>
    <p:sldId id="276" r:id="rId14"/>
    <p:sldId id="277" r:id="rId15"/>
    <p:sldId id="278" r:id="rId16"/>
    <p:sldId id="279" r:id="rId17"/>
    <p:sldId id="280" r:id="rId18"/>
    <p:sldId id="281" r:id="rId19"/>
    <p:sldId id="262" r:id="rId20"/>
  </p:sldIdLst>
  <p:sldSz cx="12192000" cy="6858000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ción predeterminada" id="{6D574E7E-AA84-BD4E-AB10-F59F808A5F26}">
          <p14:sldIdLst>
            <p14:sldId id="256"/>
            <p14:sldId id="258"/>
            <p14:sldId id="267"/>
            <p14:sldId id="268"/>
            <p14:sldId id="266"/>
            <p14:sldId id="270"/>
            <p14:sldId id="271"/>
            <p14:sldId id="272"/>
            <p14:sldId id="269"/>
            <p14:sldId id="273"/>
            <p14:sldId id="274"/>
            <p14:sldId id="275"/>
            <p14:sldId id="276"/>
            <p14:sldId id="277"/>
            <p14:sldId id="278"/>
            <p14:sldId id="279"/>
            <p14:sldId id="280"/>
            <p14:sldId id="281"/>
            <p14:sldId id="262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F2FA"/>
    <a:srgbClr val="F5F9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FD4443E-F989-4FC4-A0C8-D5A2AF1F390B}" styleName="Estilo oscuro 1 - Énfasis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2838BEF-8BB2-4498-84A7-C5851F593DF1}" styleName="Estilo medio 4 - Énfasis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62" autoAdjust="0"/>
    <p:restoredTop sz="96405"/>
  </p:normalViewPr>
  <p:slideViewPr>
    <p:cSldViewPr snapToGrid="0" snapToObjects="1">
      <p:cViewPr varScale="1">
        <p:scale>
          <a:sx n="74" d="100"/>
          <a:sy n="74" d="100"/>
        </p:scale>
        <p:origin x="49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JUAN%20MIRANDA%20V\FNDR%20-DDR\FNDR\FNDR%202022\CONTROL%20DEL%20GASTO\EJECUCION%20PRESUPUESTARIA\CONTROL%20DEL%20GASTO\CONTROL%20GASTO%20MARZO%202022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JUAN%20MIRANDA%20V\FNDR%20-DDR\FNDR\FNDR%202022\CONTROL%20DEL%20GASTO\EJECUCION%20PRESUPUESTARIA\CONTROL%20DEL%20GASTO\CONTROL%20GASTO%20MARZO%202022.xlsx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JUAN%20MIRANDA%20V\FNDR%20-DDR\FNDR\FNDR%202022\CONTROL%20DEL%20GASTO\EJECUCION%20PRESUPUESTARIA\CONTROL%20DEL%20GASTO\CONTROL%20GASTO%20MARZO%202022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JUAN%20MIRANDA%20V\FNDR%20-DDR\FNDR\FNDR%202022\CONTROL%20DEL%20GASTO\EJECUCION%20PRESUPUESTARIA\CONTROL%20DEL%20GASTO\CONTROL%20GASTO%20MARZO%202022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JUAN%20MIRANDA%20V\FNDR%20-DDR\FNDR\FNDR%202022\CONTROL%20DEL%20GASTO\EJECUCION%20PRESUPUESTARIA\CONTROL%20DEL%20GASTO\CONTROL%20GASTO%20MARZO%202022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JUAN%20MIRANDA%20V\FNDR%20-DDR\FNDR\FNDR%202022\CONTROL%20DEL%20GASTO\EJECUCION%20PRESUPUESTARIA\CONTROL%20DEL%20GASTO\CONTROL%20GASTO%20MARZO%202022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JUAN%20MIRANDA%20V\FNDR%20-DDR\FNDR\FNDR%202022\CONTROL%20DEL%20GASTO\EJECUCION%20PRESUPUESTARIA\CONTROL%20DEL%20GASTO\CONTROL%20GASTO%20MARZO%202022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2962963305218514E-2"/>
          <c:y val="0.12672019547852376"/>
          <c:w val="0.87509693065487437"/>
          <c:h val="0.6876766322971718"/>
        </c:manualLayout>
      </c:layout>
      <c:barChart>
        <c:barDir val="col"/>
        <c:grouping val="clustered"/>
        <c:varyColors val="0"/>
        <c:ser>
          <c:idx val="0"/>
          <c:order val="1"/>
          <c:tx>
            <c:v>Ejecución Gores</c:v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Pt>
            <c:idx val="10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0-FDCC-47B1-BA54-ECCFB9C0081A}"/>
              </c:ext>
            </c:extLst>
          </c:dPt>
          <c:dLbls>
            <c:dLbl>
              <c:idx val="0"/>
              <c:layout>
                <c:manualLayout>
                  <c:x val="1.7749013092882673E-3"/>
                  <c:y val="-3.73094783270434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FDCC-47B1-BA54-ECCFB9C0081A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8249486035254961E-3"/>
                  <c:y val="6.3530520223431194E-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FDCC-47B1-BA54-ECCFB9C0081A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1.3816993404862209E-3"/>
                  <c:y val="-2.769624211174738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FDCC-47B1-BA54-ECCFB9C0081A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2.3001699967109173E-3"/>
                  <c:y val="-7.970719636376813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FDCC-47B1-BA54-ECCFB9C0081A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1.4262111445205415E-3"/>
                  <c:y val="-1.50156082560685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FDCC-47B1-BA54-ECCFB9C0081A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3.8814457086222827E-3"/>
                  <c:y val="5.109568404541051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FDCC-47B1-BA54-ECCFB9C0081A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5.0438679375614578E-3"/>
                  <c:y val="-1.276160006626390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FDCC-47B1-BA54-ECCFB9C0081A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1.4932370012651717E-3"/>
                  <c:y val="-3.132833247915064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8-FDCC-47B1-BA54-ECCFB9C0081A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8"/>
              <c:layout>
                <c:manualLayout>
                  <c:x val="1.2099396542597438E-5"/>
                  <c:y val="1.109951502119051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FDCC-47B1-BA54-ECCFB9C0081A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9"/>
              <c:layout>
                <c:manualLayout>
                  <c:x val="-2.5747724452933538E-3"/>
                  <c:y val="1.121752788279070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A-FDCC-47B1-BA54-ECCFB9C0081A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0"/>
              <c:layout>
                <c:manualLayout>
                  <c:x val="-8.040384975828992E-5"/>
                  <c:y val="1.181858184886652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FDCC-47B1-BA54-ECCFB9C0081A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1"/>
              <c:layout>
                <c:manualLayout>
                  <c:x val="-1.1817178054598773E-3"/>
                  <c:y val="-4.367764680302536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B-FDCC-47B1-BA54-ECCFB9C0081A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2"/>
              <c:layout>
                <c:manualLayout>
                  <c:x val="-1.1736044918221444E-3"/>
                  <c:y val="-6.253449088094757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C-FDCC-47B1-BA54-ECCFB9C0081A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3"/>
              <c:layout>
                <c:manualLayout>
                  <c:x val="1.1896734423100328E-3"/>
                  <c:y val="-1.416246046167306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D-FDCC-47B1-BA54-ECCFB9C0081A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4"/>
              <c:layout>
                <c:manualLayout>
                  <c:x val="-1.4819104100559873E-3"/>
                  <c:y val="-5.43695351690515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E-FDCC-47B1-BA54-ECCFB9C0081A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5"/>
              <c:layout>
                <c:manualLayout>
                  <c:x val="0"/>
                  <c:y val="-1.31492439184746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F-FDCC-47B1-BA54-ECCFB9C0081A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b="1"/>
                </a:pPr>
                <a:endParaRPr lang="es-C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'Carpeta Subsecretario'!$A$6:$A$21</c:f>
              <c:strCache>
                <c:ptCount val="16"/>
                <c:pt idx="0">
                  <c:v>ARICA - PARINACOTA</c:v>
                </c:pt>
                <c:pt idx="1">
                  <c:v>TARAPACA</c:v>
                </c:pt>
                <c:pt idx="2">
                  <c:v>ANTOFAGASTA</c:v>
                </c:pt>
                <c:pt idx="3">
                  <c:v>ATACAMA</c:v>
                </c:pt>
                <c:pt idx="4">
                  <c:v>COQUIMBO</c:v>
                </c:pt>
                <c:pt idx="5">
                  <c:v>VALPARAISO</c:v>
                </c:pt>
                <c:pt idx="6">
                  <c:v>METROPOLITANA</c:v>
                </c:pt>
                <c:pt idx="7">
                  <c:v>O'HIGGINS</c:v>
                </c:pt>
                <c:pt idx="8">
                  <c:v>MAULE</c:v>
                </c:pt>
                <c:pt idx="9">
                  <c:v>ÑUBLE</c:v>
                </c:pt>
                <c:pt idx="10">
                  <c:v>BIO - BIO</c:v>
                </c:pt>
                <c:pt idx="11">
                  <c:v>ARAUCANIA</c:v>
                </c:pt>
                <c:pt idx="12">
                  <c:v>LOS RIOS</c:v>
                </c:pt>
                <c:pt idx="13">
                  <c:v>LOS LAGOS</c:v>
                </c:pt>
                <c:pt idx="14">
                  <c:v>AYSEN</c:v>
                </c:pt>
                <c:pt idx="15">
                  <c:v>MAGALLANES</c:v>
                </c:pt>
              </c:strCache>
            </c:strRef>
          </c:cat>
          <c:val>
            <c:numRef>
              <c:f>'Carpeta Subsecretario'!$N$6:$N$21</c:f>
              <c:numCache>
                <c:formatCode>0.0%</c:formatCode>
                <c:ptCount val="16"/>
                <c:pt idx="0">
                  <c:v>7.8857655365347445E-2</c:v>
                </c:pt>
                <c:pt idx="1">
                  <c:v>1.9785297673093439E-2</c:v>
                </c:pt>
                <c:pt idx="2">
                  <c:v>4.6827824897376212E-2</c:v>
                </c:pt>
                <c:pt idx="3">
                  <c:v>8.6643093902770127E-2</c:v>
                </c:pt>
                <c:pt idx="4">
                  <c:v>5.8508572449774102E-2</c:v>
                </c:pt>
                <c:pt idx="5">
                  <c:v>7.3408819209462642E-2</c:v>
                </c:pt>
                <c:pt idx="6">
                  <c:v>9.0653415391160272E-2</c:v>
                </c:pt>
                <c:pt idx="7">
                  <c:v>0.11796316938065808</c:v>
                </c:pt>
                <c:pt idx="8">
                  <c:v>7.8458596784021881E-2</c:v>
                </c:pt>
                <c:pt idx="9">
                  <c:v>7.6705917609464214E-2</c:v>
                </c:pt>
                <c:pt idx="10">
                  <c:v>7.8271818652756397E-2</c:v>
                </c:pt>
                <c:pt idx="11">
                  <c:v>0.10533107538129484</c:v>
                </c:pt>
                <c:pt idx="12">
                  <c:v>0.13850922104575392</c:v>
                </c:pt>
                <c:pt idx="13">
                  <c:v>0.14180370978243806</c:v>
                </c:pt>
                <c:pt idx="14">
                  <c:v>6.768129447473234E-2</c:v>
                </c:pt>
                <c:pt idx="15">
                  <c:v>0.1664814938421221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0-FDCC-47B1-BA54-ECCFB9C0081A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49596192"/>
        <c:axId val="49595632"/>
      </c:barChart>
      <c:lineChart>
        <c:grouping val="standard"/>
        <c:varyColors val="0"/>
        <c:ser>
          <c:idx val="1"/>
          <c:order val="0"/>
          <c:tx>
            <c:v>Promedio Nacional</c:v>
          </c:tx>
          <c:spPr>
            <a:ln w="31750" cap="rnd">
              <a:solidFill>
                <a:schemeClr val="accent2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cat>
            <c:strRef>
              <c:f>'Carpeta Subsecretario'!$A$6:$A$21</c:f>
              <c:strCache>
                <c:ptCount val="16"/>
                <c:pt idx="0">
                  <c:v>ARICA - PARINACOTA</c:v>
                </c:pt>
                <c:pt idx="1">
                  <c:v>TARAPACA</c:v>
                </c:pt>
                <c:pt idx="2">
                  <c:v>ANTOFAGASTA</c:v>
                </c:pt>
                <c:pt idx="3">
                  <c:v>ATACAMA</c:v>
                </c:pt>
                <c:pt idx="4">
                  <c:v>COQUIMBO</c:v>
                </c:pt>
                <c:pt idx="5">
                  <c:v>VALPARAISO</c:v>
                </c:pt>
                <c:pt idx="6">
                  <c:v>METROPOLITANA</c:v>
                </c:pt>
                <c:pt idx="7">
                  <c:v>O'HIGGINS</c:v>
                </c:pt>
                <c:pt idx="8">
                  <c:v>MAULE</c:v>
                </c:pt>
                <c:pt idx="9">
                  <c:v>ÑUBLE</c:v>
                </c:pt>
                <c:pt idx="10">
                  <c:v>BIO - BIO</c:v>
                </c:pt>
                <c:pt idx="11">
                  <c:v>ARAUCANIA</c:v>
                </c:pt>
                <c:pt idx="12">
                  <c:v>LOS RIOS</c:v>
                </c:pt>
                <c:pt idx="13">
                  <c:v>LOS LAGOS</c:v>
                </c:pt>
                <c:pt idx="14">
                  <c:v>AYSEN</c:v>
                </c:pt>
                <c:pt idx="15">
                  <c:v>MAGALLANES</c:v>
                </c:pt>
              </c:strCache>
            </c:strRef>
          </c:cat>
          <c:val>
            <c:numRef>
              <c:f>'Carpeta Subsecretario'!$P$6:$P$21</c:f>
              <c:numCache>
                <c:formatCode>0.0%</c:formatCode>
                <c:ptCount val="16"/>
                <c:pt idx="0">
                  <c:v>9.0239203565493864E-2</c:v>
                </c:pt>
                <c:pt idx="1">
                  <c:v>9.0239203565493864E-2</c:v>
                </c:pt>
                <c:pt idx="2">
                  <c:v>9.0239203565493864E-2</c:v>
                </c:pt>
                <c:pt idx="3">
                  <c:v>9.0239203565493864E-2</c:v>
                </c:pt>
                <c:pt idx="4">
                  <c:v>9.0239203565493864E-2</c:v>
                </c:pt>
                <c:pt idx="5">
                  <c:v>9.0239203565493864E-2</c:v>
                </c:pt>
                <c:pt idx="6">
                  <c:v>9.0239203565493864E-2</c:v>
                </c:pt>
                <c:pt idx="7">
                  <c:v>9.0239203565493864E-2</c:v>
                </c:pt>
                <c:pt idx="8">
                  <c:v>9.0239203565493864E-2</c:v>
                </c:pt>
                <c:pt idx="9">
                  <c:v>9.0239203565493864E-2</c:v>
                </c:pt>
                <c:pt idx="10">
                  <c:v>9.0239203565493864E-2</c:v>
                </c:pt>
                <c:pt idx="11">
                  <c:v>9.0239203565493864E-2</c:v>
                </c:pt>
                <c:pt idx="12">
                  <c:v>9.0239203565493864E-2</c:v>
                </c:pt>
                <c:pt idx="13">
                  <c:v>9.0239203565493864E-2</c:v>
                </c:pt>
                <c:pt idx="14">
                  <c:v>9.0239203565493864E-2</c:v>
                </c:pt>
                <c:pt idx="15">
                  <c:v>9.0239203565493864E-2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11-FDCC-47B1-BA54-ECCFB9C0081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9596192"/>
        <c:axId val="49595632"/>
      </c:lineChart>
      <c:valAx>
        <c:axId val="49595632"/>
        <c:scaling>
          <c:orientation val="minMax"/>
          <c:max val="0.2"/>
          <c:min val="0"/>
        </c:scaling>
        <c:delete val="0"/>
        <c:axPos val="r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 b="1"/>
            </a:pPr>
            <a:endParaRPr lang="es-CL"/>
          </a:p>
        </c:txPr>
        <c:crossAx val="49596192"/>
        <c:crosses val="max"/>
        <c:crossBetween val="between"/>
      </c:valAx>
      <c:catAx>
        <c:axId val="495961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 sz="800" b="1"/>
            </a:pPr>
            <a:endParaRPr lang="es-CL"/>
          </a:p>
        </c:txPr>
        <c:crossAx val="49595632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rgbClr val="F5F9FD"/>
    </a:solidFill>
    <a:ln w="25400" cap="flat" cmpd="sng" algn="ctr">
      <a:solidFill>
        <a:schemeClr val="accent1"/>
      </a:solidFill>
      <a:prstDash val="solid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es-CL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0260825208432206E-2"/>
          <c:y val="0.13711189390799836"/>
          <c:w val="0.92342475326335138"/>
          <c:h val="0.79696270203066721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>
              <a:innerShdw blurRad="114300">
                <a:schemeClr val="accent1"/>
              </a:innerShdw>
            </a:effectLst>
          </c:spPr>
          <c:invertIfNegative val="0"/>
          <c:dPt>
            <c:idx val="8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0-B54A-4656-9071-EB498978E9F4}"/>
              </c:ext>
            </c:extLst>
          </c:dPt>
          <c:dPt>
            <c:idx val="9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1-B54A-4656-9071-EB498978E9F4}"/>
              </c:ext>
            </c:extLst>
          </c:dPt>
          <c:dPt>
            <c:idx val="10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2-B54A-4656-9071-EB498978E9F4}"/>
              </c:ext>
            </c:extLst>
          </c:dPt>
          <c:dPt>
            <c:idx val="11"/>
            <c:invertIfNegative val="0"/>
            <c:bubble3D val="0"/>
            <c:spPr>
              <a:solidFill>
                <a:schemeClr val="accent3">
                  <a:lumMod val="40000"/>
                  <a:lumOff val="60000"/>
                </a:schemeClr>
              </a:solidFill>
              <a:ln>
                <a:noFill/>
              </a:ln>
              <a:effectLst>
                <a:innerShdw blurRad="114300">
                  <a:schemeClr val="accent1"/>
                </a:inn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B54A-4656-9071-EB498978E9F4}"/>
              </c:ext>
            </c:extLst>
          </c:dPt>
          <c:dPt>
            <c:idx val="12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>
                <a:innerShdw blurRad="114300">
                  <a:schemeClr val="accent1"/>
                </a:inn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6-B54A-4656-9071-EB498978E9F4}"/>
              </c:ext>
            </c:extLst>
          </c:dPt>
          <c:dPt>
            <c:idx val="13"/>
            <c:invertIfNegative val="0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  <a:effectLst>
                <a:innerShdw blurRad="114300">
                  <a:schemeClr val="accent1"/>
                </a:inn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8-B54A-4656-9071-EB498978E9F4}"/>
              </c:ext>
            </c:extLst>
          </c:dPt>
          <c:dLbls>
            <c:dLbl>
              <c:idx val="0"/>
              <c:layout>
                <c:manualLayout>
                  <c:x val="4.1650655560133421E-3"/>
                  <c:y val="-1.728657273104020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B54A-4656-9071-EB498978E9F4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0979913789124962E-3"/>
                  <c:y val="-2.852362204724412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A-B54A-4656-9071-EB498978E9F4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9.1685414042968236E-4"/>
                  <c:y val="-5.0520513883133028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B-B54A-4656-9071-EB498978E9F4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5.4344424181499516E-3"/>
                  <c:y val="-2.603895565685873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C-B54A-4656-9071-EB498978E9F4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2.7343280300401078E-3"/>
                  <c:y val="-1.2751346871114795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D-B54A-4656-9071-EB498978E9F4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-5.5460198807929508E-4"/>
                  <c:y val="-7.1771653543307324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E-B54A-4656-9071-EB498978E9F4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3.0019740639143736E-4"/>
                  <c:y val="-1.4184106920845397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F-B54A-4656-9071-EB498978E9F4}"/>
                </c:ext>
                <c:ext xmlns:c15="http://schemas.microsoft.com/office/drawing/2012/chart" uri="{CE6537A1-D6FC-4f65-9D91-7224C49458BB}">
                  <c15:layout>
                    <c:manualLayout>
                      <c:w val="5.0473179851315254E-2"/>
                      <c:h val="5.1564643129286256E-2"/>
                    </c:manualLayout>
                  </c15:layout>
                </c:ext>
              </c:extLst>
            </c:dLbl>
            <c:dLbl>
              <c:idx val="7"/>
              <c:layout>
                <c:manualLayout>
                  <c:x val="-5.8718890222457147E-3"/>
                  <c:y val="-2.1034397016162477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0-B54A-4656-9071-EB498978E9F4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8"/>
              <c:layout>
                <c:manualLayout>
                  <c:x val="4.1123966431656231E-3"/>
                  <c:y val="5.1523996543027615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B54A-4656-9071-EB498978E9F4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9"/>
              <c:layout>
                <c:manualLayout>
                  <c:x val="-5.9426769384850467E-3"/>
                  <c:y val="-2.0438665561541697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B54A-4656-9071-EB498978E9F4}"/>
                </c:ext>
                <c:ext xmlns:c15="http://schemas.microsoft.com/office/drawing/2012/chart" uri="{CE6537A1-D6FC-4f65-9D91-7224C49458BB}">
                  <c15:layout>
                    <c:manualLayout>
                      <c:w val="6.7294244430908132E-2"/>
                      <c:h val="7.7371114794861168E-2"/>
                    </c:manualLayout>
                  </c15:layout>
                </c:ext>
              </c:extLst>
            </c:dLbl>
            <c:dLbl>
              <c:idx val="10"/>
              <c:layout>
                <c:manualLayout>
                  <c:x val="1.018058339438057E-2"/>
                  <c:y val="-2.5958557811852467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B54A-4656-9071-EB498978E9F4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1"/>
              <c:layout>
                <c:manualLayout>
                  <c:x val="0"/>
                  <c:y val="-3.51407162814325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B54A-4656-9071-EB498978E9F4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2"/>
              <c:layout>
                <c:manualLayout>
                  <c:x val="-3.1545737407073188E-3"/>
                  <c:y val="-5.1661163322326648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B54A-4656-9071-EB498978E9F4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3"/>
              <c:layout>
                <c:manualLayout>
                  <c:x val="0"/>
                  <c:y val="-6.062890525781063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8-B54A-4656-9071-EB498978E9F4}"/>
                </c:ext>
                <c:ext xmlns:c15="http://schemas.microsoft.com/office/drawing/2012/chart" uri="{CE6537A1-D6FC-4f65-9D91-7224C49458BB}"/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b="1"/>
                </a:pPr>
                <a:endParaRPr lang="es-CL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'Carpeta Subsecretario'!$B$5:$P$5</c:f>
              <c:strCache>
                <c:ptCount val="15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PROMEDIO</c:v>
                </c:pt>
                <c:pt idx="14">
                  <c:v>media nacional</c:v>
                </c:pt>
              </c:strCache>
            </c:strRef>
          </c:cat>
          <c:val>
            <c:numRef>
              <c:f>'Carpeta Subsecretario'!$B$22:$N$22</c:f>
              <c:numCache>
                <c:formatCode>0.0%</c:formatCode>
                <c:ptCount val="13"/>
                <c:pt idx="0">
                  <c:v>0.24362869651436458</c:v>
                </c:pt>
                <c:pt idx="1">
                  <c:v>0.13796602670820055</c:v>
                </c:pt>
                <c:pt idx="2">
                  <c:v>0.18891385482708128</c:v>
                </c:pt>
                <c:pt idx="3">
                  <c:v>0.21996769399707072</c:v>
                </c:pt>
                <c:pt idx="4">
                  <c:v>0.19338137038579312</c:v>
                </c:pt>
                <c:pt idx="5">
                  <c:v>0.25273482027595567</c:v>
                </c:pt>
                <c:pt idx="6">
                  <c:v>0.22605136387596711</c:v>
                </c:pt>
                <c:pt idx="7">
                  <c:v>0.23392630513357149</c:v>
                </c:pt>
                <c:pt idx="8">
                  <c:v>0.16480466273325567</c:v>
                </c:pt>
                <c:pt idx="9">
                  <c:v>0.1887584413515023</c:v>
                </c:pt>
                <c:pt idx="10">
                  <c:v>0.14694667437185502</c:v>
                </c:pt>
                <c:pt idx="11">
                  <c:v>0.13813022351131687</c:v>
                </c:pt>
                <c:pt idx="12">
                  <c:v>9.0239203565493864E-2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1-B54A-4656-9071-EB498978E9F4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64"/>
        <c:axId val="166562608"/>
        <c:axId val="166563168"/>
      </c:barChart>
      <c:lineChart>
        <c:grouping val="standard"/>
        <c:varyColors val="0"/>
        <c:ser>
          <c:idx val="1"/>
          <c:order val="1"/>
          <c:marker>
            <c:symbol val="none"/>
          </c:marker>
          <c:cat>
            <c:numRef>
              <c:f>'Carpeta Subsecretario'!$B$5:$M$5</c:f>
              <c:numCache>
                <c:formatCode>General</c:formatCode>
                <c:ptCount val="12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</c:numCache>
            </c:numRef>
          </c:cat>
          <c:val>
            <c:numRef>
              <c:f>'Carpeta Subsecretario'!$B$23:$N$23</c:f>
              <c:numCache>
                <c:formatCode>0.0%</c:formatCode>
                <c:ptCount val="13"/>
                <c:pt idx="0">
                  <c:v>0.18657302594241754</c:v>
                </c:pt>
                <c:pt idx="1">
                  <c:v>0.18657302594241754</c:v>
                </c:pt>
                <c:pt idx="2">
                  <c:v>0.18657302594241754</c:v>
                </c:pt>
                <c:pt idx="3">
                  <c:v>0.18657302594241754</c:v>
                </c:pt>
                <c:pt idx="4">
                  <c:v>0.18657302594241754</c:v>
                </c:pt>
                <c:pt idx="5">
                  <c:v>0.18657302594241754</c:v>
                </c:pt>
                <c:pt idx="6">
                  <c:v>0.18657302594241754</c:v>
                </c:pt>
                <c:pt idx="7">
                  <c:v>0.18657302594241754</c:v>
                </c:pt>
                <c:pt idx="8">
                  <c:v>0.18657302594241754</c:v>
                </c:pt>
                <c:pt idx="9">
                  <c:v>0.18657302594241754</c:v>
                </c:pt>
                <c:pt idx="10">
                  <c:v>0.18657302594241754</c:v>
                </c:pt>
                <c:pt idx="11">
                  <c:v>0.18657302594241754</c:v>
                </c:pt>
                <c:pt idx="12">
                  <c:v>0.18657302594241754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12-B54A-4656-9071-EB498978E9F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6562608"/>
        <c:axId val="166563168"/>
      </c:lineChart>
      <c:catAx>
        <c:axId val="1665626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 b="1"/>
            </a:pPr>
            <a:endParaRPr lang="es-CL"/>
          </a:p>
        </c:txPr>
        <c:crossAx val="166563168"/>
        <c:crosses val="autoZero"/>
        <c:auto val="1"/>
        <c:lblAlgn val="ctr"/>
        <c:lblOffset val="100"/>
        <c:noMultiLvlLbl val="0"/>
      </c:catAx>
      <c:valAx>
        <c:axId val="166563168"/>
        <c:scaling>
          <c:orientation val="minMax"/>
          <c:max val="0.30000000000000004"/>
          <c:min val="0"/>
        </c:scaling>
        <c:delete val="0"/>
        <c:axPos val="l"/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 b="1"/>
            </a:pPr>
            <a:endParaRPr lang="es-CL"/>
          </a:p>
        </c:txPr>
        <c:crossAx val="1665626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rgbClr val="F5F9FD"/>
    </a:solidFill>
    <a:ln w="25400" cap="flat" cmpd="sng" algn="ctr">
      <a:solidFill>
        <a:schemeClr val="accent5"/>
      </a:solidFill>
      <a:prstDash val="solid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es-CL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65703159577369"/>
          <c:y val="8.5676025441956738E-2"/>
          <c:w val="0.75327340338739812"/>
          <c:h val="0.74984961721256083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Anualizado!$B$76</c:f>
              <c:strCache>
                <c:ptCount val="1"/>
                <c:pt idx="0">
                  <c:v>ene-22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Anualizado!$A$77:$A$92</c:f>
              <c:strCache>
                <c:ptCount val="16"/>
                <c:pt idx="0">
                  <c:v>ARICA - PARINACOTA</c:v>
                </c:pt>
                <c:pt idx="1">
                  <c:v>TARAPACA</c:v>
                </c:pt>
                <c:pt idx="2">
                  <c:v>ANTOFAGASTA</c:v>
                </c:pt>
                <c:pt idx="3">
                  <c:v>ATACAMA</c:v>
                </c:pt>
                <c:pt idx="4">
                  <c:v>COQUIMBO</c:v>
                </c:pt>
                <c:pt idx="5">
                  <c:v>VALPARAISO</c:v>
                </c:pt>
                <c:pt idx="6">
                  <c:v>METROPOLITANA</c:v>
                </c:pt>
                <c:pt idx="7">
                  <c:v>O'HIGGINS</c:v>
                </c:pt>
                <c:pt idx="8">
                  <c:v>MAULE</c:v>
                </c:pt>
                <c:pt idx="9">
                  <c:v>ÑUBLE</c:v>
                </c:pt>
                <c:pt idx="10">
                  <c:v>BIO - BIO</c:v>
                </c:pt>
                <c:pt idx="11">
                  <c:v>ARAUCANIA</c:v>
                </c:pt>
                <c:pt idx="12">
                  <c:v>LOS RIOS</c:v>
                </c:pt>
                <c:pt idx="13">
                  <c:v>LOS LAGOS</c:v>
                </c:pt>
                <c:pt idx="14">
                  <c:v>AYSEN</c:v>
                </c:pt>
                <c:pt idx="15">
                  <c:v>MAGALLANES</c:v>
                </c:pt>
              </c:strCache>
            </c:strRef>
          </c:cat>
          <c:val>
            <c:numRef>
              <c:f>Anualizado!$B$77:$B$92</c:f>
              <c:numCache>
                <c:formatCode>_-* #,##0_-;\-* #,##0_-;_-* "-"??_-;_-@_-</c:formatCode>
                <c:ptCount val="16"/>
                <c:pt idx="0">
                  <c:v>1126311.4580000001</c:v>
                </c:pt>
                <c:pt idx="1">
                  <c:v>74129.75</c:v>
                </c:pt>
                <c:pt idx="2">
                  <c:v>219991.552</c:v>
                </c:pt>
                <c:pt idx="3">
                  <c:v>1489447.764</c:v>
                </c:pt>
                <c:pt idx="4">
                  <c:v>0</c:v>
                </c:pt>
                <c:pt idx="5">
                  <c:v>433425.04599999997</c:v>
                </c:pt>
                <c:pt idx="6">
                  <c:v>2711026.6209999998</c:v>
                </c:pt>
                <c:pt idx="7">
                  <c:v>1550975.3820000002</c:v>
                </c:pt>
                <c:pt idx="8">
                  <c:v>0</c:v>
                </c:pt>
                <c:pt idx="9">
                  <c:v>1296117.338</c:v>
                </c:pt>
                <c:pt idx="10">
                  <c:v>693083.39599999995</c:v>
                </c:pt>
                <c:pt idx="11">
                  <c:v>2941103.9449999998</c:v>
                </c:pt>
                <c:pt idx="12">
                  <c:v>1175156.6669999999</c:v>
                </c:pt>
                <c:pt idx="13">
                  <c:v>3747817.2979999995</c:v>
                </c:pt>
                <c:pt idx="14">
                  <c:v>748057.68900000001</c:v>
                </c:pt>
                <c:pt idx="15">
                  <c:v>3422212.93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FB9F-4A40-A0CA-1F072EB1B4B6}"/>
            </c:ext>
          </c:extLst>
        </c:ser>
        <c:ser>
          <c:idx val="1"/>
          <c:order val="1"/>
          <c:tx>
            <c:strRef>
              <c:f>Anualizado!$C$76</c:f>
              <c:strCache>
                <c:ptCount val="1"/>
                <c:pt idx="0">
                  <c:v>feb-22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Anualizado!$A$77:$A$92</c:f>
              <c:strCache>
                <c:ptCount val="16"/>
                <c:pt idx="0">
                  <c:v>ARICA - PARINACOTA</c:v>
                </c:pt>
                <c:pt idx="1">
                  <c:v>TARAPACA</c:v>
                </c:pt>
                <c:pt idx="2">
                  <c:v>ANTOFAGASTA</c:v>
                </c:pt>
                <c:pt idx="3">
                  <c:v>ATACAMA</c:v>
                </c:pt>
                <c:pt idx="4">
                  <c:v>COQUIMBO</c:v>
                </c:pt>
                <c:pt idx="5">
                  <c:v>VALPARAISO</c:v>
                </c:pt>
                <c:pt idx="6">
                  <c:v>METROPOLITANA</c:v>
                </c:pt>
                <c:pt idx="7">
                  <c:v>O'HIGGINS</c:v>
                </c:pt>
                <c:pt idx="8">
                  <c:v>MAULE</c:v>
                </c:pt>
                <c:pt idx="9">
                  <c:v>ÑUBLE</c:v>
                </c:pt>
                <c:pt idx="10">
                  <c:v>BIO - BIO</c:v>
                </c:pt>
                <c:pt idx="11">
                  <c:v>ARAUCANIA</c:v>
                </c:pt>
                <c:pt idx="12">
                  <c:v>LOS RIOS</c:v>
                </c:pt>
                <c:pt idx="13">
                  <c:v>LOS LAGOS</c:v>
                </c:pt>
                <c:pt idx="14">
                  <c:v>AYSEN</c:v>
                </c:pt>
                <c:pt idx="15">
                  <c:v>MAGALLANES</c:v>
                </c:pt>
              </c:strCache>
            </c:strRef>
          </c:cat>
          <c:val>
            <c:numRef>
              <c:f>Anualizado!$C$77:$C$92</c:f>
              <c:numCache>
                <c:formatCode>_-* #,##0_-;\-* #,##0_-;_-* "-"??_-;_-@_-</c:formatCode>
                <c:ptCount val="16"/>
                <c:pt idx="0">
                  <c:v>814960.74900000007</c:v>
                </c:pt>
                <c:pt idx="1">
                  <c:v>98261.921999999991</c:v>
                </c:pt>
                <c:pt idx="2">
                  <c:v>195674.56299999999</c:v>
                </c:pt>
                <c:pt idx="3">
                  <c:v>2133594.8359999997</c:v>
                </c:pt>
                <c:pt idx="4">
                  <c:v>2150551.8089999999</c:v>
                </c:pt>
                <c:pt idx="5">
                  <c:v>2560563.87</c:v>
                </c:pt>
                <c:pt idx="6">
                  <c:v>3864148.236000001</c:v>
                </c:pt>
                <c:pt idx="7">
                  <c:v>2719201.9179999996</c:v>
                </c:pt>
                <c:pt idx="8">
                  <c:v>2800364.821</c:v>
                </c:pt>
                <c:pt idx="9">
                  <c:v>1331850.7080000001</c:v>
                </c:pt>
                <c:pt idx="10">
                  <c:v>2895502.5619999999</c:v>
                </c:pt>
                <c:pt idx="11">
                  <c:v>4749731.699000001</c:v>
                </c:pt>
                <c:pt idx="12">
                  <c:v>2704209.7379999999</c:v>
                </c:pt>
                <c:pt idx="13">
                  <c:v>2353161.102</c:v>
                </c:pt>
                <c:pt idx="14">
                  <c:v>0</c:v>
                </c:pt>
                <c:pt idx="15">
                  <c:v>1076396.3859999995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FB9F-4A40-A0CA-1F072EB1B4B6}"/>
            </c:ext>
          </c:extLst>
        </c:ser>
        <c:ser>
          <c:idx val="2"/>
          <c:order val="2"/>
          <c:tx>
            <c:strRef>
              <c:f>Anualizado!$D$76</c:f>
              <c:strCache>
                <c:ptCount val="1"/>
                <c:pt idx="0">
                  <c:v>mar-22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Anualizado!$A$77:$A$92</c:f>
              <c:strCache>
                <c:ptCount val="16"/>
                <c:pt idx="0">
                  <c:v>ARICA - PARINACOTA</c:v>
                </c:pt>
                <c:pt idx="1">
                  <c:v>TARAPACA</c:v>
                </c:pt>
                <c:pt idx="2">
                  <c:v>ANTOFAGASTA</c:v>
                </c:pt>
                <c:pt idx="3">
                  <c:v>ATACAMA</c:v>
                </c:pt>
                <c:pt idx="4">
                  <c:v>COQUIMBO</c:v>
                </c:pt>
                <c:pt idx="5">
                  <c:v>VALPARAISO</c:v>
                </c:pt>
                <c:pt idx="6">
                  <c:v>METROPOLITANA</c:v>
                </c:pt>
                <c:pt idx="7">
                  <c:v>O'HIGGINS</c:v>
                </c:pt>
                <c:pt idx="8">
                  <c:v>MAULE</c:v>
                </c:pt>
                <c:pt idx="9">
                  <c:v>ÑUBLE</c:v>
                </c:pt>
                <c:pt idx="10">
                  <c:v>BIO - BIO</c:v>
                </c:pt>
                <c:pt idx="11">
                  <c:v>ARAUCANIA</c:v>
                </c:pt>
                <c:pt idx="12">
                  <c:v>LOS RIOS</c:v>
                </c:pt>
                <c:pt idx="13">
                  <c:v>LOS LAGOS</c:v>
                </c:pt>
                <c:pt idx="14">
                  <c:v>AYSEN</c:v>
                </c:pt>
                <c:pt idx="15">
                  <c:v>MAGALLANES</c:v>
                </c:pt>
              </c:strCache>
            </c:strRef>
          </c:cat>
          <c:val>
            <c:numRef>
              <c:f>Anualizado!$D$77:$D$92</c:f>
              <c:numCache>
                <c:formatCode>_-* #,##0_-;\-* #,##0_-;_-* "-"??_-;_-@_-</c:formatCode>
                <c:ptCount val="16"/>
                <c:pt idx="0">
                  <c:v>1149173.0279999997</c:v>
                </c:pt>
                <c:pt idx="1">
                  <c:v>831070.15200000012</c:v>
                </c:pt>
                <c:pt idx="2">
                  <c:v>3749492.8370000003</c:v>
                </c:pt>
                <c:pt idx="3">
                  <c:v>2805477.7089999998</c:v>
                </c:pt>
                <c:pt idx="4">
                  <c:v>2201811.9039999996</c:v>
                </c:pt>
                <c:pt idx="5">
                  <c:v>3265726.0069999993</c:v>
                </c:pt>
                <c:pt idx="6">
                  <c:v>6176295.9149999991</c:v>
                </c:pt>
                <c:pt idx="7">
                  <c:v>4593742.6369999992</c:v>
                </c:pt>
                <c:pt idx="8">
                  <c:v>4362865.9929999989</c:v>
                </c:pt>
                <c:pt idx="9">
                  <c:v>1804858.4950000001</c:v>
                </c:pt>
                <c:pt idx="10">
                  <c:v>3718648.8960000006</c:v>
                </c:pt>
                <c:pt idx="11">
                  <c:v>7458004.2239999976</c:v>
                </c:pt>
                <c:pt idx="12">
                  <c:v>4018534.0919999997</c:v>
                </c:pt>
                <c:pt idx="13">
                  <c:v>6685871.7820000006</c:v>
                </c:pt>
                <c:pt idx="14">
                  <c:v>3614910.6320000002</c:v>
                </c:pt>
                <c:pt idx="15">
                  <c:v>5672238.2609999999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FB9F-4A40-A0CA-1F072EB1B4B6}"/>
            </c:ext>
          </c:extLst>
        </c:ser>
        <c:ser>
          <c:idx val="3"/>
          <c:order val="3"/>
          <c:tx>
            <c:strRef>
              <c:f>Anualizado!$E$76</c:f>
              <c:strCache>
                <c:ptCount val="1"/>
                <c:pt idx="0">
                  <c:v>abr-22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Anualizado!$A$77:$A$92</c:f>
              <c:strCache>
                <c:ptCount val="16"/>
                <c:pt idx="0">
                  <c:v>ARICA - PARINACOTA</c:v>
                </c:pt>
                <c:pt idx="1">
                  <c:v>TARAPACA</c:v>
                </c:pt>
                <c:pt idx="2">
                  <c:v>ANTOFAGASTA</c:v>
                </c:pt>
                <c:pt idx="3">
                  <c:v>ATACAMA</c:v>
                </c:pt>
                <c:pt idx="4">
                  <c:v>COQUIMBO</c:v>
                </c:pt>
                <c:pt idx="5">
                  <c:v>VALPARAISO</c:v>
                </c:pt>
                <c:pt idx="6">
                  <c:v>METROPOLITANA</c:v>
                </c:pt>
                <c:pt idx="7">
                  <c:v>O'HIGGINS</c:v>
                </c:pt>
                <c:pt idx="8">
                  <c:v>MAULE</c:v>
                </c:pt>
                <c:pt idx="9">
                  <c:v>ÑUBLE</c:v>
                </c:pt>
                <c:pt idx="10">
                  <c:v>BIO - BIO</c:v>
                </c:pt>
                <c:pt idx="11">
                  <c:v>ARAUCANIA</c:v>
                </c:pt>
                <c:pt idx="12">
                  <c:v>LOS RIOS</c:v>
                </c:pt>
                <c:pt idx="13">
                  <c:v>LOS LAGOS</c:v>
                </c:pt>
                <c:pt idx="14">
                  <c:v>AYSEN</c:v>
                </c:pt>
                <c:pt idx="15">
                  <c:v>MAGALLANES</c:v>
                </c:pt>
              </c:strCache>
            </c:strRef>
          </c:cat>
          <c:val>
            <c:numRef>
              <c:f>Anualizado!$E$77:$E$92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FB9F-4A40-A0CA-1F072EB1B4B6}"/>
            </c:ext>
          </c:extLst>
        </c:ser>
        <c:ser>
          <c:idx val="4"/>
          <c:order val="4"/>
          <c:tx>
            <c:strRef>
              <c:f>Anualizado!$F$76</c:f>
              <c:strCache>
                <c:ptCount val="1"/>
                <c:pt idx="0">
                  <c:v>may-22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Anualizado!$A$77:$A$92</c:f>
              <c:strCache>
                <c:ptCount val="16"/>
                <c:pt idx="0">
                  <c:v>ARICA - PARINACOTA</c:v>
                </c:pt>
                <c:pt idx="1">
                  <c:v>TARAPACA</c:v>
                </c:pt>
                <c:pt idx="2">
                  <c:v>ANTOFAGASTA</c:v>
                </c:pt>
                <c:pt idx="3">
                  <c:v>ATACAMA</c:v>
                </c:pt>
                <c:pt idx="4">
                  <c:v>COQUIMBO</c:v>
                </c:pt>
                <c:pt idx="5">
                  <c:v>VALPARAISO</c:v>
                </c:pt>
                <c:pt idx="6">
                  <c:v>METROPOLITANA</c:v>
                </c:pt>
                <c:pt idx="7">
                  <c:v>O'HIGGINS</c:v>
                </c:pt>
                <c:pt idx="8">
                  <c:v>MAULE</c:v>
                </c:pt>
                <c:pt idx="9">
                  <c:v>ÑUBLE</c:v>
                </c:pt>
                <c:pt idx="10">
                  <c:v>BIO - BIO</c:v>
                </c:pt>
                <c:pt idx="11">
                  <c:v>ARAUCANIA</c:v>
                </c:pt>
                <c:pt idx="12">
                  <c:v>LOS RIOS</c:v>
                </c:pt>
                <c:pt idx="13">
                  <c:v>LOS LAGOS</c:v>
                </c:pt>
                <c:pt idx="14">
                  <c:v>AYSEN</c:v>
                </c:pt>
                <c:pt idx="15">
                  <c:v>MAGALLANES</c:v>
                </c:pt>
              </c:strCache>
            </c:strRef>
          </c:cat>
          <c:val>
            <c:numRef>
              <c:f>Anualizado!$F$77:$F$92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FB9F-4A40-A0CA-1F072EB1B4B6}"/>
            </c:ext>
          </c:extLst>
        </c:ser>
        <c:ser>
          <c:idx val="5"/>
          <c:order val="5"/>
          <c:tx>
            <c:strRef>
              <c:f>Anualizado!$G$76</c:f>
              <c:strCache>
                <c:ptCount val="1"/>
                <c:pt idx="0">
                  <c:v>jun-22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Anualizado!$A$77:$A$92</c:f>
              <c:strCache>
                <c:ptCount val="16"/>
                <c:pt idx="0">
                  <c:v>ARICA - PARINACOTA</c:v>
                </c:pt>
                <c:pt idx="1">
                  <c:v>TARAPACA</c:v>
                </c:pt>
                <c:pt idx="2">
                  <c:v>ANTOFAGASTA</c:v>
                </c:pt>
                <c:pt idx="3">
                  <c:v>ATACAMA</c:v>
                </c:pt>
                <c:pt idx="4">
                  <c:v>COQUIMBO</c:v>
                </c:pt>
                <c:pt idx="5">
                  <c:v>VALPARAISO</c:v>
                </c:pt>
                <c:pt idx="6">
                  <c:v>METROPOLITANA</c:v>
                </c:pt>
                <c:pt idx="7">
                  <c:v>O'HIGGINS</c:v>
                </c:pt>
                <c:pt idx="8">
                  <c:v>MAULE</c:v>
                </c:pt>
                <c:pt idx="9">
                  <c:v>ÑUBLE</c:v>
                </c:pt>
                <c:pt idx="10">
                  <c:v>BIO - BIO</c:v>
                </c:pt>
                <c:pt idx="11">
                  <c:v>ARAUCANIA</c:v>
                </c:pt>
                <c:pt idx="12">
                  <c:v>LOS RIOS</c:v>
                </c:pt>
                <c:pt idx="13">
                  <c:v>LOS LAGOS</c:v>
                </c:pt>
                <c:pt idx="14">
                  <c:v>AYSEN</c:v>
                </c:pt>
                <c:pt idx="15">
                  <c:v>MAGALLANES</c:v>
                </c:pt>
              </c:strCache>
            </c:strRef>
          </c:cat>
          <c:val>
            <c:numRef>
              <c:f>Anualizado!$G$77:$G$92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FB9F-4A40-A0CA-1F072EB1B4B6}"/>
            </c:ext>
          </c:extLst>
        </c:ser>
        <c:ser>
          <c:idx val="6"/>
          <c:order val="6"/>
          <c:tx>
            <c:strRef>
              <c:f>Anualizado!$H$76</c:f>
              <c:strCache>
                <c:ptCount val="1"/>
                <c:pt idx="0">
                  <c:v>jul-22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Anualizado!$A$77:$A$92</c:f>
              <c:strCache>
                <c:ptCount val="16"/>
                <c:pt idx="0">
                  <c:v>ARICA - PARINACOTA</c:v>
                </c:pt>
                <c:pt idx="1">
                  <c:v>TARAPACA</c:v>
                </c:pt>
                <c:pt idx="2">
                  <c:v>ANTOFAGASTA</c:v>
                </c:pt>
                <c:pt idx="3">
                  <c:v>ATACAMA</c:v>
                </c:pt>
                <c:pt idx="4">
                  <c:v>COQUIMBO</c:v>
                </c:pt>
                <c:pt idx="5">
                  <c:v>VALPARAISO</c:v>
                </c:pt>
                <c:pt idx="6">
                  <c:v>METROPOLITANA</c:v>
                </c:pt>
                <c:pt idx="7">
                  <c:v>O'HIGGINS</c:v>
                </c:pt>
                <c:pt idx="8">
                  <c:v>MAULE</c:v>
                </c:pt>
                <c:pt idx="9">
                  <c:v>ÑUBLE</c:v>
                </c:pt>
                <c:pt idx="10">
                  <c:v>BIO - BIO</c:v>
                </c:pt>
                <c:pt idx="11">
                  <c:v>ARAUCANIA</c:v>
                </c:pt>
                <c:pt idx="12">
                  <c:v>LOS RIOS</c:v>
                </c:pt>
                <c:pt idx="13">
                  <c:v>LOS LAGOS</c:v>
                </c:pt>
                <c:pt idx="14">
                  <c:v>AYSEN</c:v>
                </c:pt>
                <c:pt idx="15">
                  <c:v>MAGALLANES</c:v>
                </c:pt>
              </c:strCache>
            </c:strRef>
          </c:cat>
          <c:val>
            <c:numRef>
              <c:f>Anualizado!$H$77:$H$92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FB9F-4A40-A0CA-1F072EB1B4B6}"/>
            </c:ext>
          </c:extLst>
        </c:ser>
        <c:ser>
          <c:idx val="7"/>
          <c:order val="7"/>
          <c:tx>
            <c:strRef>
              <c:f>Anualizado!$I$76</c:f>
              <c:strCache>
                <c:ptCount val="1"/>
                <c:pt idx="0">
                  <c:v>ago-22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val>
            <c:numRef>
              <c:f>Anualizado!$I$77:$I$92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FB9F-4A40-A0CA-1F072EB1B4B6}"/>
            </c:ext>
          </c:extLst>
        </c:ser>
        <c:ser>
          <c:idx val="8"/>
          <c:order val="8"/>
          <c:tx>
            <c:strRef>
              <c:f>Anualizado!$J$76</c:f>
              <c:strCache>
                <c:ptCount val="1"/>
                <c:pt idx="0">
                  <c:v>sep-22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val>
            <c:numRef>
              <c:f>Anualizado!$J$77:$J$92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FB9F-4A40-A0CA-1F072EB1B4B6}"/>
            </c:ext>
          </c:extLst>
        </c:ser>
        <c:ser>
          <c:idx val="9"/>
          <c:order val="9"/>
          <c:tx>
            <c:strRef>
              <c:f>Anualizado!$K$76</c:f>
              <c:strCache>
                <c:ptCount val="1"/>
                <c:pt idx="0">
                  <c:v>oct-22</c:v>
                </c:pt>
              </c:strCache>
            </c:strRef>
          </c:tx>
          <c:spPr>
            <a:solidFill>
              <a:schemeClr val="accent4">
                <a:lumMod val="60000"/>
              </a:schemeClr>
            </a:solidFill>
            <a:ln>
              <a:noFill/>
            </a:ln>
            <a:effectLst/>
          </c:spPr>
          <c:invertIfNegative val="0"/>
          <c:val>
            <c:numRef>
              <c:f>Anualizado!$K$77:$K$92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9-FB9F-4A40-A0CA-1F072EB1B4B6}"/>
            </c:ext>
          </c:extLst>
        </c:ser>
        <c:ser>
          <c:idx val="10"/>
          <c:order val="10"/>
          <c:tx>
            <c:strRef>
              <c:f>Anualizado!$L$76</c:f>
              <c:strCache>
                <c:ptCount val="1"/>
                <c:pt idx="0">
                  <c:v>nov-22</c:v>
                </c:pt>
              </c:strCache>
            </c:strRef>
          </c:tx>
          <c:spPr>
            <a:solidFill>
              <a:schemeClr val="accent5">
                <a:lumMod val="60000"/>
              </a:schemeClr>
            </a:solidFill>
            <a:ln>
              <a:noFill/>
            </a:ln>
            <a:effectLst/>
          </c:spPr>
          <c:invertIfNegative val="0"/>
          <c:val>
            <c:numRef>
              <c:f>Anualizado!$L$77:$L$92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FB9F-4A40-A0CA-1F072EB1B4B6}"/>
            </c:ext>
          </c:extLst>
        </c:ser>
        <c:ser>
          <c:idx val="11"/>
          <c:order val="11"/>
          <c:tx>
            <c:strRef>
              <c:f>Anualizado!$M$76</c:f>
              <c:strCache>
                <c:ptCount val="1"/>
                <c:pt idx="0">
                  <c:v>dic-22</c:v>
                </c:pt>
              </c:strCache>
            </c:strRef>
          </c:tx>
          <c:spPr>
            <a:solidFill>
              <a:schemeClr val="accent6">
                <a:lumMod val="60000"/>
              </a:schemeClr>
            </a:solidFill>
            <a:ln>
              <a:noFill/>
            </a:ln>
            <a:effectLst/>
          </c:spPr>
          <c:invertIfNegative val="0"/>
          <c:val>
            <c:numRef>
              <c:f>Anualizado!$M$77:$M$92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B-FB9F-4A40-A0CA-1F072EB1B4B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66965824"/>
        <c:axId val="166966384"/>
      </c:barChart>
      <c:catAx>
        <c:axId val="1669658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cap="none" spc="0" normalizeH="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166966384"/>
        <c:crosses val="autoZero"/>
        <c:auto val="1"/>
        <c:lblAlgn val="ctr"/>
        <c:lblOffset val="100"/>
        <c:noMultiLvlLbl val="0"/>
      </c:catAx>
      <c:valAx>
        <c:axId val="166966384"/>
        <c:scaling>
          <c:orientation val="minMax"/>
          <c:max val="16000000"/>
          <c:min val="0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-* #,##0_-;\-* #,##0_-;_-* &quot;-&quot;??_-;_-@_-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166965824"/>
        <c:crosses val="autoZero"/>
        <c:crossBetween val="between"/>
      </c:valAx>
      <c:spPr>
        <a:pattFill prst="ltDnDiag">
          <a:fgClr>
            <a:schemeClr val="dk1">
              <a:lumMod val="15000"/>
              <a:lumOff val="85000"/>
            </a:schemeClr>
          </a:fgClr>
          <a:bgClr>
            <a:schemeClr val="lt1"/>
          </a:bgClr>
        </a:pattFill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1" i="0" u="none" strike="noStrike" kern="120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es-CL"/>
        </a:p>
      </c:txPr>
    </c:legend>
    <c:plotVisOnly val="1"/>
    <c:dispBlanksAs val="gap"/>
    <c:showDLblsOverMax val="0"/>
  </c:chart>
  <c:spPr>
    <a:solidFill>
      <a:srgbClr val="F5F9FD"/>
    </a:solidFill>
    <a:ln w="25400" cap="flat" cmpd="sng" algn="ctr">
      <a:solidFill>
        <a:schemeClr val="accent1"/>
      </a:solidFill>
      <a:prstDash val="solid"/>
      <a:round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es-CL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4456861663819004"/>
          <c:y val="0.32889006323873943"/>
          <c:w val="0.633450554616379"/>
          <c:h val="0.51656267798739919"/>
        </c:manualLayout>
      </c:layout>
      <c:pie3DChart>
        <c:varyColors val="1"/>
        <c:ser>
          <c:idx val="0"/>
          <c:order val="0"/>
          <c:explosion val="25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hade val="51000"/>
                      <a:satMod val="130000"/>
                    </a:schemeClr>
                  </a:gs>
                  <a:gs pos="80000">
                    <a:schemeClr val="accent1">
                      <a:shade val="93000"/>
                      <a:satMod val="130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8EB5-4FA6-A56A-4C203D2686C8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hade val="51000"/>
                      <a:satMod val="130000"/>
                    </a:schemeClr>
                  </a:gs>
                  <a:gs pos="80000">
                    <a:schemeClr val="accent2">
                      <a:shade val="93000"/>
                      <a:satMod val="130000"/>
                    </a:schemeClr>
                  </a:gs>
                  <a:gs pos="100000">
                    <a:schemeClr val="accent2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8EB5-4FA6-A56A-4C203D2686C8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hade val="51000"/>
                      <a:satMod val="130000"/>
                    </a:schemeClr>
                  </a:gs>
                  <a:gs pos="80000">
                    <a:schemeClr val="accent3">
                      <a:shade val="93000"/>
                      <a:satMod val="130000"/>
                    </a:schemeClr>
                  </a:gs>
                  <a:gs pos="100000">
                    <a:schemeClr val="accent3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8EB5-4FA6-A56A-4C203D2686C8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hade val="51000"/>
                      <a:satMod val="130000"/>
                    </a:schemeClr>
                  </a:gs>
                  <a:gs pos="80000">
                    <a:schemeClr val="accent4">
                      <a:shade val="93000"/>
                      <a:satMod val="130000"/>
                    </a:schemeClr>
                  </a:gs>
                  <a:gs pos="100000">
                    <a:schemeClr val="accent4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8EB5-4FA6-A56A-4C203D2686C8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shade val="51000"/>
                      <a:satMod val="130000"/>
                    </a:schemeClr>
                  </a:gs>
                  <a:gs pos="80000">
                    <a:schemeClr val="accent5">
                      <a:shade val="93000"/>
                      <a:satMod val="130000"/>
                    </a:schemeClr>
                  </a:gs>
                  <a:gs pos="100000">
                    <a:schemeClr val="accent5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8EB5-4FA6-A56A-4C203D2686C8}"/>
              </c:ext>
            </c:extLst>
          </c:dPt>
          <c:dPt>
            <c:idx val="5"/>
            <c:bubble3D val="0"/>
            <c:spPr>
              <a:solidFill>
                <a:srgbClr val="FF000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8EB5-4FA6-A56A-4C203D2686C8}"/>
              </c:ext>
            </c:extLst>
          </c:dPt>
          <c:dLbls>
            <c:dLbl>
              <c:idx val="0"/>
              <c:layout>
                <c:manualLayout>
                  <c:x val="-0.24339839265212401"/>
                  <c:y val="-3.2811334824757642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; 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8EB5-4FA6-A56A-4C203D2686C8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0.19462398986669591"/>
                  <c:y val="-0.14914243102162567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; 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8EB5-4FA6-A56A-4C203D2686C8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1.4956367113043585E-2"/>
                  <c:y val="-0.17897091722595079"/>
                </c:manualLayout>
              </c:layout>
              <c:numFmt formatCode="0.0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1" i="0" u="none" strike="noStrike" kern="1200" baseline="0">
                      <a:solidFill>
                        <a:schemeClr val="tx2">
                          <a:lumMod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L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; 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8EB5-4FA6-A56A-4C203D2686C8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0.10790422078910669"/>
                  <c:y val="-0.10141685309470544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; 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8EB5-4FA6-A56A-4C203D2686C8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0.11682079763231452"/>
                  <c:y val="-1.1931394481730051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; 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8EB5-4FA6-A56A-4C203D2686C8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-9.6145318468854754E-2"/>
                  <c:y val="2.9476532824701158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; 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B-8EB5-4FA6-A56A-4C203D2686C8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tx2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outEnd"/>
            <c:showLegendKey val="0"/>
            <c:showVal val="1"/>
            <c:showCatName val="1"/>
            <c:showSerName val="0"/>
            <c:showPercent val="1"/>
            <c:showBubbleSize val="0"/>
            <c:separator>; </c:separator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RESUMEN!$B$81:$G$81</c:f>
              <c:strCache>
                <c:ptCount val="6"/>
                <c:pt idx="0">
                  <c:v>ESTUDIOS PROPIOS DEL GIRO</c:v>
                </c:pt>
                <c:pt idx="1">
                  <c:v>TRANSFERENCIAS CORRIENTES</c:v>
                </c:pt>
                <c:pt idx="2">
                  <c:v>OTROS GASTOS CORRIENTES</c:v>
                </c:pt>
                <c:pt idx="3">
                  <c:v>ACTIVOS NO FINANCIEROS</c:v>
                </c:pt>
                <c:pt idx="4">
                  <c:v>TRANSFERENCIAS DE CAPITAL</c:v>
                </c:pt>
                <c:pt idx="5">
                  <c:v>INVERSION EN OBRAS (EMPLEO)</c:v>
                </c:pt>
              </c:strCache>
            </c:strRef>
          </c:cat>
          <c:val>
            <c:numRef>
              <c:f>RESUMEN!$B$100:$G$100</c:f>
              <c:numCache>
                <c:formatCode>_(* #,##0_);_(* \(#,##0\);_(* "-"??_);_(@_)</c:formatCode>
                <c:ptCount val="6"/>
                <c:pt idx="0">
                  <c:v>664478.36600000004</c:v>
                </c:pt>
                <c:pt idx="1">
                  <c:v>10520888.918</c:v>
                </c:pt>
                <c:pt idx="2">
                  <c:v>0</c:v>
                </c:pt>
                <c:pt idx="3">
                  <c:v>9884997.5470000003</c:v>
                </c:pt>
                <c:pt idx="4">
                  <c:v>4699915.9139999999</c:v>
                </c:pt>
                <c:pt idx="5">
                  <c:v>90810821.868999988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C-8EB5-4FA6-A56A-4C203D2686C8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zero"/>
    <c:showDLblsOverMax val="0"/>
  </c:chart>
  <c:spPr>
    <a:solidFill>
      <a:srgbClr val="EAF2FA"/>
    </a:solidFill>
    <a:ln w="25400" cap="flat" cmpd="sng" algn="ctr">
      <a:solidFill>
        <a:schemeClr val="accent2"/>
      </a:solidFill>
      <a:prstDash val="solid"/>
      <a:round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es-CL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436339688308193"/>
          <c:y val="0.129896950800613"/>
          <c:w val="0.74624530907995479"/>
          <c:h val="0.58118480156423402"/>
        </c:manualLayout>
      </c:layout>
      <c:barChart>
        <c:barDir val="col"/>
        <c:grouping val="clustered"/>
        <c:varyColors val="0"/>
        <c:ser>
          <c:idx val="0"/>
          <c:order val="0"/>
          <c:tx>
            <c:v>Monto Devengado Millones $</c:v>
          </c:tx>
          <c:spPr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1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COMPARATIVO!$A$171:$A$177</c:f>
              <c:numCache>
                <c:formatCode>mmm\-yy</c:formatCode>
                <c:ptCount val="7"/>
                <c:pt idx="0">
                  <c:v>42460</c:v>
                </c:pt>
                <c:pt idx="1">
                  <c:v>42825</c:v>
                </c:pt>
                <c:pt idx="2">
                  <c:v>43190</c:v>
                </c:pt>
                <c:pt idx="3">
                  <c:v>43555</c:v>
                </c:pt>
                <c:pt idx="4">
                  <c:v>43921</c:v>
                </c:pt>
                <c:pt idx="5">
                  <c:v>44286</c:v>
                </c:pt>
                <c:pt idx="6">
                  <c:v>44651</c:v>
                </c:pt>
              </c:numCache>
            </c:numRef>
          </c:cat>
          <c:val>
            <c:numRef>
              <c:f>COMPARATIVO!$B$171:$B$177</c:f>
              <c:numCache>
                <c:formatCode>#,##0</c:formatCode>
                <c:ptCount val="7"/>
                <c:pt idx="0">
                  <c:v>259143.1586427557</c:v>
                </c:pt>
                <c:pt idx="1">
                  <c:v>279884.84755319252</c:v>
                </c:pt>
                <c:pt idx="2">
                  <c:v>199760.50356291051</c:v>
                </c:pt>
                <c:pt idx="3">
                  <c:v>232100.18686822159</c:v>
                </c:pt>
                <c:pt idx="4">
                  <c:v>199961.64509732067</c:v>
                </c:pt>
                <c:pt idx="5">
                  <c:v>168966.65962515125</c:v>
                </c:pt>
                <c:pt idx="6">
                  <c:v>116185.75431899997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239-49F5-833F-FC5429BCA0D8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67555456"/>
        <c:axId val="167556016"/>
      </c:barChart>
      <c:lineChart>
        <c:grouping val="standard"/>
        <c:varyColors val="0"/>
        <c:ser>
          <c:idx val="1"/>
          <c:order val="1"/>
          <c:tx>
            <c:v>% de Ejecución</c:v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spPr>
              <a:solidFill>
                <a:sysClr val="window" lastClr="FFFFFF"/>
              </a:solidFill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1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COMPARATIVO!$A$171:$A$177</c:f>
              <c:numCache>
                <c:formatCode>mmm\-yy</c:formatCode>
                <c:ptCount val="7"/>
                <c:pt idx="0">
                  <c:v>42460</c:v>
                </c:pt>
                <c:pt idx="1">
                  <c:v>42825</c:v>
                </c:pt>
                <c:pt idx="2">
                  <c:v>43190</c:v>
                </c:pt>
                <c:pt idx="3">
                  <c:v>43555</c:v>
                </c:pt>
                <c:pt idx="4">
                  <c:v>43921</c:v>
                </c:pt>
                <c:pt idx="5">
                  <c:v>44286</c:v>
                </c:pt>
                <c:pt idx="6">
                  <c:v>44651</c:v>
                </c:pt>
              </c:numCache>
            </c:numRef>
          </c:cat>
          <c:val>
            <c:numRef>
              <c:f>COMPARATIVO!$C$171:$C$177</c:f>
              <c:numCache>
                <c:formatCode>0.0%</c:formatCode>
                <c:ptCount val="7"/>
                <c:pt idx="0">
                  <c:v>0.22605136387596711</c:v>
                </c:pt>
                <c:pt idx="1">
                  <c:v>0.23392630513357149</c:v>
                </c:pt>
                <c:pt idx="2">
                  <c:v>0.16480466273325567</c:v>
                </c:pt>
                <c:pt idx="3">
                  <c:v>0.1887584413515023</c:v>
                </c:pt>
                <c:pt idx="4">
                  <c:v>0.14694667437185502</c:v>
                </c:pt>
                <c:pt idx="5">
                  <c:v>0.13813022351131687</c:v>
                </c:pt>
                <c:pt idx="6">
                  <c:v>9.0239203565493864E-2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1239-49F5-833F-FC5429BCA0D8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67557136"/>
        <c:axId val="167556576"/>
      </c:lineChart>
      <c:dateAx>
        <c:axId val="167555456"/>
        <c:scaling>
          <c:orientation val="minMax"/>
        </c:scaling>
        <c:delete val="1"/>
        <c:axPos val="b"/>
        <c:numFmt formatCode="mmm\-yy" sourceLinked="1"/>
        <c:majorTickMark val="none"/>
        <c:minorTickMark val="none"/>
        <c:tickLblPos val="nextTo"/>
        <c:crossAx val="167556016"/>
        <c:crosses val="autoZero"/>
        <c:auto val="0"/>
        <c:lblOffset val="100"/>
        <c:baseTimeUnit val="years"/>
      </c:dateAx>
      <c:valAx>
        <c:axId val="1675560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1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167555456"/>
        <c:crosses val="autoZero"/>
        <c:crossBetween val="between"/>
      </c:valAx>
      <c:valAx>
        <c:axId val="167556576"/>
        <c:scaling>
          <c:orientation val="minMax"/>
        </c:scaling>
        <c:delete val="0"/>
        <c:axPos val="r"/>
        <c:numFmt formatCode="0.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1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167557136"/>
        <c:crosses val="max"/>
        <c:crossBetween val="between"/>
      </c:valAx>
      <c:dateAx>
        <c:axId val="167557136"/>
        <c:scaling>
          <c:orientation val="minMax"/>
        </c:scaling>
        <c:delete val="1"/>
        <c:axPos val="b"/>
        <c:numFmt formatCode="mmm\-yy" sourceLinked="1"/>
        <c:majorTickMark val="none"/>
        <c:minorTickMark val="none"/>
        <c:tickLblPos val="nextTo"/>
        <c:crossAx val="167556576"/>
        <c:crosses val="autoZero"/>
        <c:auto val="0"/>
        <c:lblOffset val="100"/>
        <c:baseTimeUnit val="years"/>
      </c:date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800" b="1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rgbClr val="F5F9FD"/>
    </a:solidFill>
    <a:ln w="25400" cap="flat" cmpd="sng" algn="ctr">
      <a:solidFill>
        <a:schemeClr val="accent1"/>
      </a:solidFill>
      <a:prstDash val="solid"/>
      <a:round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es-CL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5608801471525957"/>
          <c:y val="0.22001325381047052"/>
          <c:w val="0.64453273061477256"/>
          <c:h val="0.55931017569125929"/>
        </c:manualLayout>
      </c:layout>
      <c:pie3DChart>
        <c:varyColors val="1"/>
        <c:ser>
          <c:idx val="0"/>
          <c:order val="0"/>
          <c:explosion val="25"/>
          <c:dPt>
            <c:idx val="0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7924-4D01-A6DC-FFE28F716FED}"/>
              </c:ext>
            </c:extLst>
          </c:dPt>
          <c:dPt>
            <c:idx val="1"/>
            <c:bubble3D val="0"/>
            <c:spPr>
              <a:solidFill>
                <a:srgbClr val="FF0000"/>
              </a:solidFill>
              <a:ln>
                <a:noFill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7924-4D01-A6DC-FFE28F716FED}"/>
              </c:ext>
            </c:extLst>
          </c:dPt>
          <c:dPt>
            <c:idx val="2"/>
            <c:bubble3D val="0"/>
            <c:spPr>
              <a:solidFill>
                <a:schemeClr val="bg2"/>
              </a:solidFill>
              <a:ln>
                <a:noFill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7924-4D01-A6DC-FFE28F716FED}"/>
              </c:ext>
            </c:extLst>
          </c:dPt>
          <c:dPt>
            <c:idx val="3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7924-4D01-A6DC-FFE28F716FED}"/>
              </c:ext>
            </c:extLst>
          </c:dPt>
          <c:dPt>
            <c:idx val="4"/>
            <c:bubble3D val="0"/>
            <c:spPr>
              <a:solidFill>
                <a:schemeClr val="bg2">
                  <a:lumMod val="50000"/>
                </a:schemeClr>
              </a:solidFill>
              <a:ln>
                <a:noFill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7924-4D01-A6DC-FFE28F716FED}"/>
              </c:ext>
            </c:extLst>
          </c:dPt>
          <c:dLbls>
            <c:dLbl>
              <c:idx val="0"/>
              <c:layout>
                <c:manualLayout>
                  <c:x val="8.9584775463356248E-2"/>
                  <c:y val="-8.9475743961428295E-2"/>
                </c:manualLayout>
              </c:layout>
              <c:dLblPos val="bestFit"/>
              <c:showLegendKey val="1"/>
              <c:showVal val="1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7924-4D01-A6DC-FFE28F716FED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0.15908339025733553"/>
                  <c:y val="-0.12647307754522741"/>
                </c:manualLayout>
              </c:layout>
              <c:dLblPos val="bestFit"/>
              <c:showLegendKey val="1"/>
              <c:showVal val="1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7924-4D01-A6DC-FFE28F716FED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0.16697467890002801"/>
                  <c:y val="0.28368831629644703"/>
                </c:manualLayout>
              </c:layout>
              <c:dLblPos val="bestFit"/>
              <c:showLegendKey val="1"/>
              <c:showVal val="1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7924-4D01-A6DC-FFE28F716FED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2.6865864956553704E-2"/>
                  <c:y val="-0.11698794111968611"/>
                </c:manualLayout>
              </c:layout>
              <c:dLblPos val="bestFit"/>
              <c:showLegendKey val="1"/>
              <c:showVal val="1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7924-4D01-A6DC-FFE28F716FED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8.9883985116574069E-2"/>
                  <c:y val="-8.5085288792181302E-2"/>
                </c:manualLayout>
              </c:layout>
              <c:dLblPos val="bestFit"/>
              <c:showLegendKey val="1"/>
              <c:showVal val="1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7924-4D01-A6DC-FFE28F716FED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-2.422496021408975E-2"/>
                  <c:y val="-6.196375552459521E-2"/>
                </c:manualLayout>
              </c:layout>
              <c:dLblPos val="bestFit"/>
              <c:showLegendKey val="1"/>
              <c:showVal val="1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A-7924-4D01-A6DC-FFE28F716FED}"/>
                </c:ext>
                <c:ext xmlns:c15="http://schemas.microsoft.com/office/drawing/2012/chart" uri="{CE6537A1-D6FC-4f65-9D91-7224C49458BB}"/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bestFit"/>
            <c:showLegendKey val="1"/>
            <c:showVal val="1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'Transferencias Subt.33'!$B$148:$F$148</c:f>
              <c:strCache>
                <c:ptCount val="5"/>
                <c:pt idx="0">
                  <c:v>Programa Saneamiento Sanitario</c:v>
                </c:pt>
                <c:pt idx="1">
                  <c:v>Fondo Regional Iniciativa Local (FRIL)</c:v>
                </c:pt>
                <c:pt idx="2">
                  <c:v>Transferencias a  Municipios para obras de Educación </c:v>
                </c:pt>
                <c:pt idx="3">
                  <c:v>Transferencias FIC - Fomento Productivo</c:v>
                </c:pt>
                <c:pt idx="4">
                  <c:v>Transferencias al Sector Privado</c:v>
                </c:pt>
              </c:strCache>
            </c:strRef>
          </c:cat>
          <c:val>
            <c:numRef>
              <c:f>'Transferencias Subt.33'!$B$167:$F$167</c:f>
              <c:numCache>
                <c:formatCode>_(* #,##0_);_(* \(#,##0\);_(* "-"??_);_(@_)</c:formatCode>
                <c:ptCount val="5"/>
                <c:pt idx="0">
                  <c:v>4348544.9399999995</c:v>
                </c:pt>
                <c:pt idx="1">
                  <c:v>7906175.8109999998</c:v>
                </c:pt>
                <c:pt idx="2">
                  <c:v>2514986.1749999998</c:v>
                </c:pt>
                <c:pt idx="3">
                  <c:v>2878965.9140000008</c:v>
                </c:pt>
                <c:pt idx="4">
                  <c:v>1820950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B-7924-4D01-A6DC-FFE28F716FED}"/>
            </c:ext>
          </c:extLst>
        </c:ser>
        <c:dLbls>
          <c:dLblPos val="in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solidFill>
          <a:srgbClr val="F5F9FD"/>
        </a:solidFill>
        <a:ln>
          <a:noFill/>
        </a:ln>
        <a:effectLst/>
      </c:spPr>
    </c:plotArea>
    <c:plotVisOnly val="1"/>
    <c:dispBlanksAs val="gap"/>
    <c:showDLblsOverMax val="0"/>
  </c:chart>
  <c:spPr>
    <a:solidFill>
      <a:srgbClr val="F5F9FD"/>
    </a:solidFill>
    <a:ln w="19050" cap="flat" cmpd="sng" algn="ctr">
      <a:solidFill>
        <a:srgbClr val="FF0000"/>
      </a:solidFill>
      <a:prstDash val="solid"/>
      <a:round/>
    </a:ln>
    <a:effectLst>
      <a:outerShdw blurRad="40000" dist="20000" dir="5400000" rotWithShape="0">
        <a:srgbClr val="000000">
          <a:alpha val="38000"/>
        </a:srgbClr>
      </a:outerShdw>
    </a:effectLst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es-CL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22009799765172716"/>
          <c:y val="0.28514268420297106"/>
          <c:w val="0.55953271000992577"/>
          <c:h val="0.5361522582501369"/>
        </c:manualLayout>
      </c:layout>
      <c:pie3DChart>
        <c:varyColors val="1"/>
        <c:ser>
          <c:idx val="0"/>
          <c:order val="0"/>
          <c:explosion val="25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hade val="51000"/>
                      <a:satMod val="130000"/>
                    </a:schemeClr>
                  </a:gs>
                  <a:gs pos="80000">
                    <a:schemeClr val="accent1">
                      <a:shade val="93000"/>
                      <a:satMod val="130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BE1E-4117-80AE-7D07A4653436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hade val="51000"/>
                      <a:satMod val="130000"/>
                    </a:schemeClr>
                  </a:gs>
                  <a:gs pos="80000">
                    <a:schemeClr val="accent2">
                      <a:shade val="93000"/>
                      <a:satMod val="130000"/>
                    </a:schemeClr>
                  </a:gs>
                  <a:gs pos="100000">
                    <a:schemeClr val="accent2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BE1E-4117-80AE-7D07A4653436}"/>
              </c:ext>
            </c:extLst>
          </c:dPt>
          <c:dPt>
            <c:idx val="2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BE1E-4117-80AE-7D07A4653436}"/>
              </c:ext>
            </c:extLst>
          </c:dPt>
          <c:dPt>
            <c:idx val="3"/>
            <c:bubble3D val="0"/>
            <c:spPr>
              <a:solidFill>
                <a:schemeClr val="accent3">
                  <a:lumMod val="75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BE1E-4117-80AE-7D07A4653436}"/>
              </c:ext>
            </c:extLst>
          </c:dPt>
          <c:dPt>
            <c:idx val="4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BE1E-4117-80AE-7D07A4653436}"/>
              </c:ext>
            </c:extLst>
          </c:dPt>
          <c:dPt>
            <c:idx val="5"/>
            <c:bubble3D val="0"/>
            <c:spPr>
              <a:solidFill>
                <a:srgbClr val="FFFF0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BE1E-4117-80AE-7D07A4653436}"/>
              </c:ext>
            </c:extLst>
          </c:dPt>
          <c:dPt>
            <c:idx val="6"/>
            <c:bubble3D val="0"/>
            <c:spPr>
              <a:gradFill rotWithShape="1">
                <a:gsLst>
                  <a:gs pos="0">
                    <a:schemeClr val="accent1">
                      <a:lumMod val="60000"/>
                      <a:shade val="51000"/>
                      <a:satMod val="130000"/>
                    </a:schemeClr>
                  </a:gs>
                  <a:gs pos="80000">
                    <a:schemeClr val="accent1">
                      <a:lumMod val="60000"/>
                      <a:shade val="93000"/>
                      <a:satMod val="130000"/>
                    </a:schemeClr>
                  </a:gs>
                  <a:gs pos="100000">
                    <a:schemeClr val="accent1">
                      <a:lumMod val="6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BE1E-4117-80AE-7D07A4653436}"/>
              </c:ext>
            </c:extLst>
          </c:dPt>
          <c:dPt>
            <c:idx val="7"/>
            <c:bubble3D val="0"/>
            <c:spPr>
              <a:solidFill>
                <a:srgbClr val="FF000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F-BE1E-4117-80AE-7D07A4653436}"/>
              </c:ext>
            </c:extLst>
          </c:dPt>
          <c:dLbls>
            <c:dLbl>
              <c:idx val="0"/>
              <c:layout>
                <c:manualLayout>
                  <c:x val="0.21705378715077833"/>
                  <c:y val="-9.8590358387265042E-2"/>
                </c:manualLayout>
              </c:layout>
              <c:dLblPos val="bestFit"/>
              <c:showLegendKey val="1"/>
              <c:showVal val="1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BE1E-4117-80AE-7D07A4653436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0.23544250677274611"/>
                  <c:y val="-7.1532723560560696E-3"/>
                </c:manualLayout>
              </c:layout>
              <c:numFmt formatCode="0.000%" sourceLinked="0"/>
              <c:spPr>
                <a:noFill/>
                <a:ln>
                  <a:solidFill>
                    <a:srgbClr val="FF0000"/>
                  </a:solidFill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0" i="0" u="none" strike="noStrike" kern="1200" baseline="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L"/>
                </a:p>
              </c:txPr>
              <c:dLblPos val="bestFit"/>
              <c:showLegendKey val="1"/>
              <c:showVal val="1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BE1E-4117-80AE-7D07A4653436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1.3005695507287734E-2"/>
                  <c:y val="-3.4983878300149929E-2"/>
                </c:manualLayout>
              </c:layout>
              <c:dLblPos val="bestFit"/>
              <c:showLegendKey val="1"/>
              <c:showVal val="1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BE1E-4117-80AE-7D07A4653436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0.12944635730615736"/>
                  <c:y val="7.7867419580336911E-2"/>
                </c:manualLayout>
              </c:layout>
              <c:dLblPos val="bestFit"/>
              <c:showLegendKey val="1"/>
              <c:showVal val="1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BE1E-4117-80AE-7D07A4653436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4.1345762356275351E-2"/>
                  <c:y val="1.5118313621909723E-2"/>
                </c:manualLayout>
              </c:layout>
              <c:dLblPos val="bestFit"/>
              <c:showLegendKey val="1"/>
              <c:showVal val="1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BE1E-4117-80AE-7D07A4653436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-0.20420279821411538"/>
                  <c:y val="-2.5798326180266111E-2"/>
                </c:manualLayout>
              </c:layout>
              <c:numFmt formatCode="0.00%" sourceLinked="0"/>
              <c:spPr>
                <a:noFill/>
                <a:ln>
                  <a:solidFill>
                    <a:srgbClr val="FF0000"/>
                  </a:solidFill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0" i="0" u="none" strike="noStrike" kern="1200" baseline="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L"/>
                </a:p>
              </c:txPr>
              <c:dLblPos val="bestFit"/>
              <c:showLegendKey val="1"/>
              <c:showVal val="1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B-BE1E-4117-80AE-7D07A4653436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-0.14839947101430404"/>
                  <c:y val="-0.12140252076747025"/>
                </c:manualLayout>
              </c:layout>
              <c:numFmt formatCode="0.00%" sourceLinked="0"/>
              <c:spPr>
                <a:noFill/>
                <a:ln>
                  <a:solidFill>
                    <a:srgbClr val="FF0000"/>
                  </a:solidFill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0" i="0" u="none" strike="noStrike" kern="1200" baseline="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L"/>
                </a:p>
              </c:txPr>
              <c:dLblPos val="bestFit"/>
              <c:showLegendKey val="1"/>
              <c:showVal val="1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D-BE1E-4117-80AE-7D07A4653436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0.10829993261393317"/>
                  <c:y val="-0.15927914874058799"/>
                </c:manualLayout>
              </c:layout>
              <c:dLblPos val="bestFit"/>
              <c:showLegendKey val="1"/>
              <c:showVal val="1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F-BE1E-4117-80AE-7D07A4653436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numFmt formatCode="0.0%" sourceLinked="0"/>
            <c:spPr>
              <a:noFill/>
              <a:ln>
                <a:solidFill>
                  <a:srgbClr val="FF0000"/>
                </a:solidFill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inEnd"/>
            <c:showLegendKey val="1"/>
            <c:showVal val="1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'Activos No Financieros'!$D$2:$K$2</c:f>
              <c:strCache>
                <c:ptCount val="8"/>
                <c:pt idx="0">
                  <c:v>Terrenos</c:v>
                </c:pt>
                <c:pt idx="1">
                  <c:v>Edificios</c:v>
                </c:pt>
                <c:pt idx="2">
                  <c:v>Vehículos</c:v>
                </c:pt>
                <c:pt idx="3">
                  <c:v>Mobiliarios y Otros</c:v>
                </c:pt>
                <c:pt idx="4">
                  <c:v>Máquinas y Equipos</c:v>
                </c:pt>
                <c:pt idx="5">
                  <c:v>Equipos Informáticos</c:v>
                </c:pt>
                <c:pt idx="6">
                  <c:v>Programas Informáticos</c:v>
                </c:pt>
                <c:pt idx="7">
                  <c:v>Otros activos no Financieros</c:v>
                </c:pt>
              </c:strCache>
            </c:strRef>
          </c:cat>
          <c:val>
            <c:numRef>
              <c:f>'Activos No Financieros'!$D$19:$K$19</c:f>
              <c:numCache>
                <c:formatCode>_(* #,##0_);_(* \(#,##0\);_(* "-"??_);_(@_)</c:formatCode>
                <c:ptCount val="8"/>
                <c:pt idx="0">
                  <c:v>0</c:v>
                </c:pt>
                <c:pt idx="1">
                  <c:v>0</c:v>
                </c:pt>
                <c:pt idx="2">
                  <c:v>4328076.074</c:v>
                </c:pt>
                <c:pt idx="3">
                  <c:v>2506059.2420000001</c:v>
                </c:pt>
                <c:pt idx="4">
                  <c:v>2650535.8620000002</c:v>
                </c:pt>
                <c:pt idx="5">
                  <c:v>400326.36900000001</c:v>
                </c:pt>
                <c:pt idx="6">
                  <c:v>0</c:v>
                </c:pt>
                <c:pt idx="7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0-BE1E-4117-80AE-7D07A4653436}"/>
            </c:ext>
          </c:extLst>
        </c:ser>
        <c:dLbls>
          <c:dLblPos val="in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19050" cap="flat" cmpd="sng" algn="ctr">
      <a:solidFill>
        <a:schemeClr val="bg2">
          <a:lumMod val="50000"/>
        </a:schemeClr>
      </a:solidFill>
      <a:prstDash val="solid"/>
      <a:round/>
    </a:ln>
    <a:effectLst>
      <a:outerShdw blurRad="40000" dist="20000" dir="5400000" rotWithShape="0">
        <a:srgbClr val="000000">
          <a:alpha val="38000"/>
        </a:srgbClr>
      </a:outerShdw>
    </a:effectLst>
  </c:spPr>
  <c:txPr>
    <a:bodyPr/>
    <a:lstStyle/>
    <a:p>
      <a:pPr>
        <a:defRPr sz="1200">
          <a:solidFill>
            <a:schemeClr val="dk1"/>
          </a:solidFill>
          <a:latin typeface="+mn-lt"/>
          <a:ea typeface="+mn-ea"/>
          <a:cs typeface="+mn-cs"/>
        </a:defRPr>
      </a:pPr>
      <a:endParaRPr lang="es-C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03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8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plotArea>
  <cs:plotArea3D>
    <cs:lnRef idx="0"/>
    <cs:fillRef idx="0"/>
    <cs:effectRef idx="0"/>
    <cs:fontRef idx="minor">
      <a:schemeClr val="dk1"/>
    </cs:fontRef>
    <cs:spPr>
      <a:solidFill>
        <a:schemeClr val="lt1"/>
      </a:solidFill>
    </cs:spPr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1600" b="1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66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65">
  <cs:axisTitle>
    <cs:lnRef idx="0"/>
    <cs:fillRef idx="0"/>
    <cs:effectRef idx="0"/>
    <cs:fontRef idx="minor">
      <a:schemeClr val="tx1">
        <a:lumMod val="50000"/>
        <a:lumOff val="50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/>
    <cs:fillRef idx="2">
      <cs:styleClr val="auto"/>
    </cs:fillRef>
    <cs:effectRef idx="1"/>
    <cs:fontRef idx="minor">
      <a:schemeClr val="dk1"/>
    </cs:fontRef>
    <cs:spPr/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66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B602AD44-B089-AB4D-B988-E4D9D3171B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="" xmlns:a16="http://schemas.microsoft.com/office/drawing/2014/main" id="{69E5DE69-40D8-A949-8092-C4A483BF53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BAC2FCC9-CD5E-6B4E-A05E-217106559E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6CA2A-21CC-1F49-AF07-F2622CFB03C3}" type="datetimeFigureOut">
              <a:rPr lang="es-CL" smtClean="0"/>
              <a:t>19-05-2022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99D04246-38A1-6745-84E6-571460223D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FE3022B5-8DFE-A943-80B4-EB294CF41F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D2BAC-7F26-FE44-9516-A7CEFE10744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349683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0DEE4AE0-5C37-FD48-BFED-C6E06D1091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="" xmlns:a16="http://schemas.microsoft.com/office/drawing/2014/main" id="{1C6C0485-8736-2540-B234-B807F3595B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AFF148DB-DB3F-AB43-8C98-AFC51FA5BB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6CA2A-21CC-1F49-AF07-F2622CFB03C3}" type="datetimeFigureOut">
              <a:rPr lang="es-CL" smtClean="0"/>
              <a:t>19-05-2022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C46C7A09-7D62-6946-84E2-BA0726D2A6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7B2FDA91-4CFF-1345-B5A4-3B3D49C5E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D2BAC-7F26-FE44-9516-A7CEFE10744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3633796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="" xmlns:a16="http://schemas.microsoft.com/office/drawing/2014/main" id="{3E104CE0-7725-9645-8BFF-057D4F22AEA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="" xmlns:a16="http://schemas.microsoft.com/office/drawing/2014/main" id="{14CEDAAD-B03D-8041-8606-2F4C0B15A9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6AEFC87F-1DB3-2847-8FB0-EDF0B6AFFE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6CA2A-21CC-1F49-AF07-F2622CFB03C3}" type="datetimeFigureOut">
              <a:rPr lang="es-CL" smtClean="0"/>
              <a:t>19-05-2022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42E93857-AED6-6443-930D-46E08EA106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D63A734A-66FE-6C4E-BAF7-B8BA912D7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D2BAC-7F26-FE44-9516-A7CEFE10744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7690458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9E5C5DA1-E93B-C846-B890-8A6DCE0DA9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EB056428-7A8E-3B41-9295-64582BB887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1852E7A7-5B33-1841-9187-6A53BBFD08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6CA2A-21CC-1F49-AF07-F2622CFB03C3}" type="datetimeFigureOut">
              <a:rPr lang="es-CL" smtClean="0"/>
              <a:t>19-05-2022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907F7519-9C81-EC42-AC94-F71F481C5B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69FD163A-D840-6240-AC2D-7FA794182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D2BAC-7F26-FE44-9516-A7CEFE10744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752262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DE5C41AD-CA43-4343-9258-CADC33D5B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7D723B9E-7C57-804E-B752-55DAA244A3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FC47857F-22B0-F243-9493-02954D49D0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6CA2A-21CC-1F49-AF07-F2622CFB03C3}" type="datetimeFigureOut">
              <a:rPr lang="es-CL" smtClean="0"/>
              <a:t>19-05-2022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DDF8D1A4-436F-DC41-AA92-AB6E52646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EF29D279-F36E-694D-86CA-DF6D72662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D2BAC-7F26-FE44-9516-A7CEFE10744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309454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6F1D4EB6-81E6-AA43-B264-C8B9962A8A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43770D27-1A20-CE4F-B226-84DF56A33E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contenido 3">
            <a:extLst>
              <a:ext uri="{FF2B5EF4-FFF2-40B4-BE49-F238E27FC236}">
                <a16:creationId xmlns="" xmlns:a16="http://schemas.microsoft.com/office/drawing/2014/main" id="{F8E08D20-B925-D744-8B50-052DE536E0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2459BE6F-3D4B-5E4A-99A1-6BF0A86513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6CA2A-21CC-1F49-AF07-F2622CFB03C3}" type="datetimeFigureOut">
              <a:rPr lang="es-CL" smtClean="0"/>
              <a:t>19-05-2022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05CE9680-3D25-2643-90AD-3064306631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563889CE-CF8A-224D-9629-18C18295E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D2BAC-7F26-FE44-9516-A7CEFE10744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9492767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C5A5697E-F629-154B-9C77-7067D0F22A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3F0B4C48-5494-9740-9119-6629D63561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="" xmlns:a16="http://schemas.microsoft.com/office/drawing/2014/main" id="{186B60DF-6688-FA44-AA5E-D7E998B515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texto 4">
            <a:extLst>
              <a:ext uri="{FF2B5EF4-FFF2-40B4-BE49-F238E27FC236}">
                <a16:creationId xmlns="" xmlns:a16="http://schemas.microsoft.com/office/drawing/2014/main" id="{1A0116CC-7969-8D4B-937C-BDB909DEE95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="" xmlns:a16="http://schemas.microsoft.com/office/drawing/2014/main" id="{AD20A1F6-2721-944D-8805-26FA43794A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Marcador de fecha 6">
            <a:extLst>
              <a:ext uri="{FF2B5EF4-FFF2-40B4-BE49-F238E27FC236}">
                <a16:creationId xmlns="" xmlns:a16="http://schemas.microsoft.com/office/drawing/2014/main" id="{AFAF9A7D-951F-2749-A830-C8FB392255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6CA2A-21CC-1F49-AF07-F2622CFB03C3}" type="datetimeFigureOut">
              <a:rPr lang="es-CL" smtClean="0"/>
              <a:t>19-05-2022</a:t>
            </a:fld>
            <a:endParaRPr lang="es-CL"/>
          </a:p>
        </p:txBody>
      </p:sp>
      <p:sp>
        <p:nvSpPr>
          <p:cNvPr id="8" name="Marcador de pie de página 7">
            <a:extLst>
              <a:ext uri="{FF2B5EF4-FFF2-40B4-BE49-F238E27FC236}">
                <a16:creationId xmlns="" xmlns:a16="http://schemas.microsoft.com/office/drawing/2014/main" id="{EFBDC83F-4CFF-FE45-9F3C-D06B39CE9F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="" xmlns:a16="http://schemas.microsoft.com/office/drawing/2014/main" id="{1C935DB8-0601-3E49-80FF-F8760ED4B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D2BAC-7F26-FE44-9516-A7CEFE10744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7305997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E53C92A1-6A4E-7B47-9AC1-E007397B90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fecha 2">
            <a:extLst>
              <a:ext uri="{FF2B5EF4-FFF2-40B4-BE49-F238E27FC236}">
                <a16:creationId xmlns="" xmlns:a16="http://schemas.microsoft.com/office/drawing/2014/main" id="{EB23E873-CC25-0A4F-94D2-9D6008F8F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6CA2A-21CC-1F49-AF07-F2622CFB03C3}" type="datetimeFigureOut">
              <a:rPr lang="es-CL" smtClean="0"/>
              <a:t>19-05-2022</a:t>
            </a:fld>
            <a:endParaRPr lang="es-CL"/>
          </a:p>
        </p:txBody>
      </p:sp>
      <p:sp>
        <p:nvSpPr>
          <p:cNvPr id="4" name="Marcador de pie de página 3">
            <a:extLst>
              <a:ext uri="{FF2B5EF4-FFF2-40B4-BE49-F238E27FC236}">
                <a16:creationId xmlns="" xmlns:a16="http://schemas.microsoft.com/office/drawing/2014/main" id="{0506469C-AF00-9948-8559-E163831793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28E89C83-4D43-9145-B9EC-CE5CAE005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D2BAC-7F26-FE44-9516-A7CEFE10744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1716780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="" xmlns:a16="http://schemas.microsoft.com/office/drawing/2014/main" id="{57370F62-B4F6-F040-91E0-4CB53AE07E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6CA2A-21CC-1F49-AF07-F2622CFB03C3}" type="datetimeFigureOut">
              <a:rPr lang="es-CL" smtClean="0"/>
              <a:t>19-05-2022</a:t>
            </a:fld>
            <a:endParaRPr lang="es-CL"/>
          </a:p>
        </p:txBody>
      </p:sp>
      <p:sp>
        <p:nvSpPr>
          <p:cNvPr id="3" name="Marcador de pie de página 2">
            <a:extLst>
              <a:ext uri="{FF2B5EF4-FFF2-40B4-BE49-F238E27FC236}">
                <a16:creationId xmlns="" xmlns:a16="http://schemas.microsoft.com/office/drawing/2014/main" id="{0B4A50EE-4FAE-BB43-8082-4330BF7B09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="" xmlns:a16="http://schemas.microsoft.com/office/drawing/2014/main" id="{EE1042F2-AFDF-CC43-B88E-EF83C801E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D2BAC-7F26-FE44-9516-A7CEFE10744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6699582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B7F143A1-F684-D549-8B08-B8EBDE21E1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49DAAF9E-2663-E74D-B88C-F589F37819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="" xmlns:a16="http://schemas.microsoft.com/office/drawing/2014/main" id="{26490CB2-EECD-9442-A260-EE4BF40DB4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3D9A3C2E-852A-0846-80E1-71038C3CC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6CA2A-21CC-1F49-AF07-F2622CFB03C3}" type="datetimeFigureOut">
              <a:rPr lang="es-CL" smtClean="0"/>
              <a:t>19-05-2022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FE718D16-3B4C-6649-B518-D90FF7F4C9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A73BCBE1-B90E-E248-A1F7-D1AC895EB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D2BAC-7F26-FE44-9516-A7CEFE10744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3315982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C13AB7B5-1D39-764B-B7A5-9AD5615230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="" xmlns:a16="http://schemas.microsoft.com/office/drawing/2014/main" id="{55583437-5A00-194F-B5CE-45EBE75B952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="" xmlns:a16="http://schemas.microsoft.com/office/drawing/2014/main" id="{9FC689C3-19CC-AF4D-9BE6-D426922E36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39F99AC7-82C6-ED4C-ACED-FF8408B196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6CA2A-21CC-1F49-AF07-F2622CFB03C3}" type="datetimeFigureOut">
              <a:rPr lang="es-CL" smtClean="0"/>
              <a:t>19-05-2022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27AF3114-AF4D-F64D-A6BF-C5C6CF76B9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3BEFBCAE-2AAB-B549-9C10-71069C4343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D2BAC-7F26-FE44-9516-A7CEFE10744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0276242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="" xmlns:a16="http://schemas.microsoft.com/office/drawing/2014/main" id="{E8B13CDB-F2A0-0D4D-A352-07D81D79F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7D0DF888-6942-AB4E-AAF4-9B92B1929F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C0C5F538-8690-E144-8ECB-31A30FD7DC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96CA2A-21CC-1F49-AF07-F2622CFB03C3}" type="datetimeFigureOut">
              <a:rPr lang="es-CL" smtClean="0"/>
              <a:t>19-05-2022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6D110ACD-E431-4447-B96D-76E1464DC1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0B6B36C1-D357-C945-A6F9-5333C15118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CD2BAC-7F26-FE44-9516-A7CEFE10744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788917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2A264C81-0AA9-1B48-B320-E4AE17F3ED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83225" y="1093509"/>
            <a:ext cx="7647024" cy="1457973"/>
          </a:xfrm>
        </p:spPr>
        <p:txBody>
          <a:bodyPr>
            <a:normAutofit fontScale="90000"/>
          </a:bodyPr>
          <a:lstStyle/>
          <a:p>
            <a:r>
              <a:rPr lang="es-CL" sz="3600" b="1" spc="300" dirty="0" smtClean="0">
                <a:solidFill>
                  <a:schemeClr val="accent1">
                    <a:lumMod val="75000"/>
                  </a:schemeClr>
                </a:solidFill>
                <a:latin typeface="Museo Slab 700" panose="02000000000000000000" pitchFamily="2" charset="77"/>
              </a:rPr>
              <a:t>EJECUCIÓN PRESUPUESTARIA PROGRAMAS DE INVERSION REGIONAL GOBIERNOS REGIONALES</a:t>
            </a:r>
            <a:endParaRPr lang="es-CL" sz="3600" b="1" spc="300" dirty="0">
              <a:solidFill>
                <a:schemeClr val="accent1">
                  <a:lumMod val="75000"/>
                </a:schemeClr>
              </a:solidFill>
              <a:latin typeface="Museo Slab 700" panose="02000000000000000000" pitchFamily="2" charset="77"/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="" xmlns:a16="http://schemas.microsoft.com/office/drawing/2014/main" id="{302EE8D1-CE16-0740-B3E3-05A75A8065D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43480" y="3177621"/>
            <a:ext cx="6968247" cy="444844"/>
          </a:xfrm>
        </p:spPr>
        <p:txBody>
          <a:bodyPr/>
          <a:lstStyle/>
          <a:p>
            <a:r>
              <a:rPr lang="es-CL" b="1" spc="160" dirty="0" smtClean="0">
                <a:solidFill>
                  <a:schemeClr val="accent5">
                    <a:lumMod val="75000"/>
                  </a:schemeClr>
                </a:solidFill>
                <a:latin typeface="gobCL" pitchFamily="2" charset="77"/>
              </a:rPr>
              <a:t>Informe al 31de Marzo de 2022</a:t>
            </a:r>
            <a:endParaRPr lang="es-CL" b="1" spc="160" dirty="0">
              <a:solidFill>
                <a:schemeClr val="accent5">
                  <a:lumMod val="75000"/>
                </a:schemeClr>
              </a:solidFill>
              <a:latin typeface="gobCL" pitchFamily="2" charset="77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7671" y="3820853"/>
            <a:ext cx="2884602" cy="2884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665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F2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ítulo 14">
            <a:extLst>
              <a:ext uri="{FF2B5EF4-FFF2-40B4-BE49-F238E27FC236}">
                <a16:creationId xmlns="" xmlns:a16="http://schemas.microsoft.com/office/drawing/2014/main" id="{48F50B0B-2DD7-9447-A6E4-49F585684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602" y="282170"/>
            <a:ext cx="10735962" cy="771679"/>
          </a:xfrm>
        </p:spPr>
        <p:txBody>
          <a:bodyPr>
            <a:normAutofit/>
          </a:bodyPr>
          <a:lstStyle/>
          <a:p>
            <a:r>
              <a:rPr lang="es-CL" sz="3600" b="1" dirty="0" smtClean="0">
                <a:solidFill>
                  <a:schemeClr val="accent5">
                    <a:lumMod val="50000"/>
                  </a:schemeClr>
                </a:solidFill>
                <a:latin typeface="Museo Slab 900" panose="02000000000000000000" pitchFamily="2" charset="77"/>
              </a:rPr>
              <a:t>Ejecución </a:t>
            </a:r>
            <a:r>
              <a:rPr lang="es-CL" sz="3600" b="1" dirty="0">
                <a:solidFill>
                  <a:schemeClr val="accent5">
                    <a:lumMod val="50000"/>
                  </a:schemeClr>
                </a:solidFill>
                <a:latin typeface="Museo Slab 900" panose="02000000000000000000" pitchFamily="2" charset="77"/>
              </a:rPr>
              <a:t>Presupuestaria - 31 de marzo </a:t>
            </a:r>
            <a:r>
              <a:rPr lang="es-CL" sz="3600" b="1" dirty="0" smtClean="0">
                <a:solidFill>
                  <a:schemeClr val="accent5">
                    <a:lumMod val="50000"/>
                  </a:schemeClr>
                </a:solidFill>
                <a:latin typeface="Museo Slab 900" panose="02000000000000000000" pitchFamily="2" charset="77"/>
              </a:rPr>
              <a:t>por Tipologías</a:t>
            </a:r>
            <a:endParaRPr lang="es-CL" sz="3600" b="1" dirty="0">
              <a:solidFill>
                <a:schemeClr val="accent5">
                  <a:lumMod val="50000"/>
                </a:schemeClr>
              </a:solidFill>
              <a:latin typeface="Museo Slab 900" panose="02000000000000000000" pitchFamily="2" charset="77"/>
            </a:endParaRPr>
          </a:p>
        </p:txBody>
      </p:sp>
      <p:sp>
        <p:nvSpPr>
          <p:cNvPr id="12" name="Marcador de contenido 2">
            <a:extLst>
              <a:ext uri="{FF2B5EF4-FFF2-40B4-BE49-F238E27FC236}">
                <a16:creationId xmlns="" xmlns:a16="http://schemas.microsoft.com/office/drawing/2014/main" id="{29467BAA-E74F-ED4F-8D86-6EC289388837}"/>
              </a:ext>
            </a:extLst>
          </p:cNvPr>
          <p:cNvSpPr>
            <a:spLocks noGrp="1"/>
          </p:cNvSpPr>
          <p:nvPr/>
        </p:nvSpPr>
        <p:spPr>
          <a:xfrm>
            <a:off x="2842054" y="2370737"/>
            <a:ext cx="4039629" cy="39792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0" cap="none" spc="0" normalizeH="0" baseline="0" noProof="0" dirty="0">
              <a:ln>
                <a:noFill/>
              </a:ln>
              <a:solidFill>
                <a:srgbClr val="4C6598">
                  <a:lumMod val="75000"/>
                </a:srgbClr>
              </a:solidFill>
              <a:effectLst/>
              <a:uLnTx/>
              <a:uFillTx/>
              <a:latin typeface="gobCL" pitchFamily="2" charset="77"/>
            </a:endParaRPr>
          </a:p>
        </p:txBody>
      </p:sp>
      <p:pic>
        <p:nvPicPr>
          <p:cNvPr id="18" name="Marcador de contenido 9">
            <a:extLst>
              <a:ext uri="{FF2B5EF4-FFF2-40B4-BE49-F238E27FC236}">
                <a16:creationId xmlns="" xmlns:a16="http://schemas.microsoft.com/office/drawing/2014/main" id="{5BE24E5C-3882-4D47-95CE-406680979F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725" y="1053849"/>
            <a:ext cx="744773" cy="199913"/>
          </a:xfrm>
          <a:prstGeom prst="rect">
            <a:avLst/>
          </a:prstGeom>
        </p:spPr>
      </p:pic>
      <p:graphicFrame>
        <p:nvGraphicFramePr>
          <p:cNvPr id="6" name="Chart 151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48607999"/>
              </p:ext>
            </p:extLst>
          </p:nvPr>
        </p:nvGraphicFramePr>
        <p:xfrm>
          <a:off x="466725" y="1449091"/>
          <a:ext cx="9620250" cy="46005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4A8176B2-2061-864D-B91A-B8C2FC957A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54621" y="4944176"/>
            <a:ext cx="635000" cy="1625600"/>
          </a:xfrm>
          <a:prstGeom prst="rect">
            <a:avLst/>
          </a:prstGeom>
        </p:spPr>
      </p:pic>
      <p:sp>
        <p:nvSpPr>
          <p:cNvPr id="8" name="Marcador de pie de página 3">
            <a:extLst>
              <a:ext uri="{FF2B5EF4-FFF2-40B4-BE49-F238E27FC236}">
                <a16:creationId xmlns="" xmlns:a16="http://schemas.microsoft.com/office/drawing/2014/main" id="{76F8C08A-9630-3F40-802E-1F7A0BF2B5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231345" y="6508166"/>
            <a:ext cx="3073399" cy="365125"/>
          </a:xfrm>
        </p:spPr>
        <p:txBody>
          <a:bodyPr/>
          <a:lstStyle/>
          <a:p>
            <a:r>
              <a:rPr lang="es-CL" sz="1050" dirty="0">
                <a:latin typeface="gobCL"/>
              </a:rPr>
              <a:t>Gobierno de Chile - SUBDERE</a:t>
            </a: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725" y="3082"/>
            <a:ext cx="2098767" cy="99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08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ítulo 14">
            <a:extLst>
              <a:ext uri="{FF2B5EF4-FFF2-40B4-BE49-F238E27FC236}">
                <a16:creationId xmlns="" xmlns:a16="http://schemas.microsoft.com/office/drawing/2014/main" id="{48F50B0B-2DD7-9447-A6E4-49F585684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054" y="277201"/>
            <a:ext cx="10735962" cy="771679"/>
          </a:xfrm>
        </p:spPr>
        <p:txBody>
          <a:bodyPr>
            <a:normAutofit fontScale="90000"/>
          </a:bodyPr>
          <a:lstStyle/>
          <a:p>
            <a:r>
              <a:rPr lang="es-CL" sz="4000" b="1" dirty="0" smtClean="0">
                <a:solidFill>
                  <a:schemeClr val="accent5">
                    <a:lumMod val="50000"/>
                  </a:schemeClr>
                </a:solidFill>
                <a:latin typeface="Museo Slab 900" panose="02000000000000000000" pitchFamily="2" charset="77"/>
              </a:rPr>
              <a:t>Ejecución </a:t>
            </a:r>
            <a:r>
              <a:rPr lang="es-CL" sz="4000" b="1" dirty="0">
                <a:solidFill>
                  <a:schemeClr val="accent5">
                    <a:lumMod val="50000"/>
                  </a:schemeClr>
                </a:solidFill>
                <a:latin typeface="Museo Slab 900" panose="02000000000000000000" pitchFamily="2" charset="77"/>
              </a:rPr>
              <a:t>Presupuestaria - 31 de marzo </a:t>
            </a:r>
            <a:r>
              <a:rPr lang="es-CL" sz="4000" b="1" dirty="0" smtClean="0">
                <a:solidFill>
                  <a:schemeClr val="accent5">
                    <a:lumMod val="50000"/>
                  </a:schemeClr>
                </a:solidFill>
                <a:latin typeface="Museo Slab 900" panose="02000000000000000000" pitchFamily="2" charset="77"/>
              </a:rPr>
              <a:t>Período 2016 - 2022</a:t>
            </a:r>
            <a:endParaRPr lang="es-CL" sz="4000" b="1" dirty="0">
              <a:solidFill>
                <a:schemeClr val="accent5">
                  <a:lumMod val="50000"/>
                </a:schemeClr>
              </a:solidFill>
              <a:latin typeface="Museo Slab 900" panose="02000000000000000000" pitchFamily="2" charset="77"/>
            </a:endParaRPr>
          </a:p>
        </p:txBody>
      </p:sp>
      <p:sp>
        <p:nvSpPr>
          <p:cNvPr id="12" name="Marcador de contenido 2">
            <a:extLst>
              <a:ext uri="{FF2B5EF4-FFF2-40B4-BE49-F238E27FC236}">
                <a16:creationId xmlns="" xmlns:a16="http://schemas.microsoft.com/office/drawing/2014/main" id="{29467BAA-E74F-ED4F-8D86-6EC289388837}"/>
              </a:ext>
            </a:extLst>
          </p:cNvPr>
          <p:cNvSpPr>
            <a:spLocks noGrp="1"/>
          </p:cNvSpPr>
          <p:nvPr/>
        </p:nvSpPr>
        <p:spPr>
          <a:xfrm>
            <a:off x="2842054" y="2370737"/>
            <a:ext cx="4039629" cy="39792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0" cap="none" spc="0" normalizeH="0" baseline="0" noProof="0" dirty="0">
              <a:ln>
                <a:noFill/>
              </a:ln>
              <a:solidFill>
                <a:srgbClr val="4C6598">
                  <a:lumMod val="75000"/>
                </a:srgbClr>
              </a:solidFill>
              <a:effectLst/>
              <a:uLnTx/>
              <a:uFillTx/>
              <a:latin typeface="gobCL" pitchFamily="2" charset="77"/>
            </a:endParaRPr>
          </a:p>
        </p:txBody>
      </p:sp>
      <p:pic>
        <p:nvPicPr>
          <p:cNvPr id="18" name="Marcador de contenido 9">
            <a:extLst>
              <a:ext uri="{FF2B5EF4-FFF2-40B4-BE49-F238E27FC236}">
                <a16:creationId xmlns="" xmlns:a16="http://schemas.microsoft.com/office/drawing/2014/main" id="{5BE24E5C-3882-4D47-95CE-406680979F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602" y="1068514"/>
            <a:ext cx="744773" cy="199913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602" y="1480503"/>
            <a:ext cx="10763078" cy="4260595"/>
          </a:xfrm>
          <a:prstGeom prst="rect">
            <a:avLst/>
          </a:prstGeom>
        </p:spPr>
      </p:pic>
      <p:sp>
        <p:nvSpPr>
          <p:cNvPr id="6" name="Marcador de pie de página 3">
            <a:extLst>
              <a:ext uri="{FF2B5EF4-FFF2-40B4-BE49-F238E27FC236}">
                <a16:creationId xmlns="" xmlns:a16="http://schemas.microsoft.com/office/drawing/2014/main" id="{76F8C08A-9630-3F40-802E-1F7A0BF2B5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231345" y="6508166"/>
            <a:ext cx="3073399" cy="365125"/>
          </a:xfrm>
        </p:spPr>
        <p:txBody>
          <a:bodyPr/>
          <a:lstStyle/>
          <a:p>
            <a:r>
              <a:rPr lang="es-CL" sz="1050" dirty="0">
                <a:latin typeface="gobCL"/>
              </a:rPr>
              <a:t>Gobierno de Chile - SUBDERE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1286346" y="1203504"/>
            <a:ext cx="35755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200" b="1" dirty="0" smtClean="0">
                <a:solidFill>
                  <a:schemeClr val="accent1">
                    <a:lumMod val="75000"/>
                  </a:schemeClr>
                </a:solidFill>
              </a:rPr>
              <a:t>Montos en Miles de $ 2022</a:t>
            </a:r>
            <a:endParaRPr lang="es-CL" sz="12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4091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F2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ítulo 14">
            <a:extLst>
              <a:ext uri="{FF2B5EF4-FFF2-40B4-BE49-F238E27FC236}">
                <a16:creationId xmlns="" xmlns:a16="http://schemas.microsoft.com/office/drawing/2014/main" id="{48F50B0B-2DD7-9447-A6E4-49F585684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602" y="282170"/>
            <a:ext cx="10735962" cy="771679"/>
          </a:xfrm>
        </p:spPr>
        <p:txBody>
          <a:bodyPr>
            <a:normAutofit fontScale="90000"/>
          </a:bodyPr>
          <a:lstStyle/>
          <a:p>
            <a:r>
              <a:rPr lang="es-CL" sz="4000" b="1" dirty="0" smtClean="0">
                <a:solidFill>
                  <a:schemeClr val="accent5">
                    <a:lumMod val="50000"/>
                  </a:schemeClr>
                </a:solidFill>
                <a:latin typeface="Museo Slab 900" panose="02000000000000000000" pitchFamily="2" charset="77"/>
              </a:rPr>
              <a:t>Ejecución </a:t>
            </a:r>
            <a:r>
              <a:rPr lang="es-CL" sz="4000" b="1" dirty="0">
                <a:solidFill>
                  <a:schemeClr val="accent5">
                    <a:lumMod val="50000"/>
                  </a:schemeClr>
                </a:solidFill>
                <a:latin typeface="Museo Slab 900" panose="02000000000000000000" pitchFamily="2" charset="77"/>
              </a:rPr>
              <a:t>Presupuestaria </a:t>
            </a:r>
            <a:r>
              <a:rPr lang="es-CL" sz="4000" b="1" dirty="0" smtClean="0">
                <a:solidFill>
                  <a:schemeClr val="accent5">
                    <a:lumMod val="50000"/>
                  </a:schemeClr>
                </a:solidFill>
                <a:latin typeface="Museo Slab 900" panose="02000000000000000000" pitchFamily="2" charset="77"/>
              </a:rPr>
              <a:t>- </a:t>
            </a:r>
            <a:r>
              <a:rPr lang="es-CL" sz="4000" b="1" dirty="0">
                <a:solidFill>
                  <a:schemeClr val="accent5">
                    <a:lumMod val="50000"/>
                  </a:schemeClr>
                </a:solidFill>
                <a:latin typeface="Museo Slab 900" panose="02000000000000000000" pitchFamily="2" charset="77"/>
              </a:rPr>
              <a:t>31 de </a:t>
            </a:r>
            <a:r>
              <a:rPr lang="es-CL" sz="4000" b="1" dirty="0" smtClean="0">
                <a:solidFill>
                  <a:schemeClr val="accent5">
                    <a:lumMod val="50000"/>
                  </a:schemeClr>
                </a:solidFill>
                <a:latin typeface="Museo Slab 900" panose="02000000000000000000" pitchFamily="2" charset="77"/>
              </a:rPr>
              <a:t>marzo Período 2016 - 2022</a:t>
            </a:r>
            <a:endParaRPr lang="es-CL" sz="4000" b="1" dirty="0">
              <a:solidFill>
                <a:schemeClr val="accent5">
                  <a:lumMod val="50000"/>
                </a:schemeClr>
              </a:solidFill>
              <a:latin typeface="Museo Slab 900" panose="02000000000000000000" pitchFamily="2" charset="77"/>
            </a:endParaRPr>
          </a:p>
        </p:txBody>
      </p:sp>
      <p:sp>
        <p:nvSpPr>
          <p:cNvPr id="12" name="Marcador de contenido 2">
            <a:extLst>
              <a:ext uri="{FF2B5EF4-FFF2-40B4-BE49-F238E27FC236}">
                <a16:creationId xmlns="" xmlns:a16="http://schemas.microsoft.com/office/drawing/2014/main" id="{29467BAA-E74F-ED4F-8D86-6EC289388837}"/>
              </a:ext>
            </a:extLst>
          </p:cNvPr>
          <p:cNvSpPr>
            <a:spLocks noGrp="1"/>
          </p:cNvSpPr>
          <p:nvPr/>
        </p:nvSpPr>
        <p:spPr>
          <a:xfrm>
            <a:off x="2842054" y="2370737"/>
            <a:ext cx="4039629" cy="39792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0" cap="none" spc="0" normalizeH="0" baseline="0" noProof="0" dirty="0">
              <a:ln>
                <a:noFill/>
              </a:ln>
              <a:solidFill>
                <a:srgbClr val="4C6598">
                  <a:lumMod val="75000"/>
                </a:srgbClr>
              </a:solidFill>
              <a:effectLst/>
              <a:uLnTx/>
              <a:uFillTx/>
              <a:latin typeface="gobCL" pitchFamily="2" charset="77"/>
            </a:endParaRPr>
          </a:p>
        </p:txBody>
      </p:sp>
      <p:pic>
        <p:nvPicPr>
          <p:cNvPr id="18" name="Marcador de contenido 9">
            <a:extLst>
              <a:ext uri="{FF2B5EF4-FFF2-40B4-BE49-F238E27FC236}">
                <a16:creationId xmlns="" xmlns:a16="http://schemas.microsoft.com/office/drawing/2014/main" id="{5BE24E5C-3882-4D47-95CE-406680979F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725" y="1053849"/>
            <a:ext cx="744773" cy="199913"/>
          </a:xfrm>
          <a:prstGeom prst="rect">
            <a:avLst/>
          </a:prstGeom>
        </p:spPr>
      </p:pic>
      <p:graphicFrame>
        <p:nvGraphicFramePr>
          <p:cNvPr id="6" name="Gráfico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60463647"/>
              </p:ext>
            </p:extLst>
          </p:nvPr>
        </p:nvGraphicFramePr>
        <p:xfrm>
          <a:off x="466725" y="1633184"/>
          <a:ext cx="9280590" cy="44416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Marcador de pie de página 3">
            <a:extLst>
              <a:ext uri="{FF2B5EF4-FFF2-40B4-BE49-F238E27FC236}">
                <a16:creationId xmlns="" xmlns:a16="http://schemas.microsoft.com/office/drawing/2014/main" id="{76F8C08A-9630-3F40-802E-1F7A0BF2B5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231345" y="6492875"/>
            <a:ext cx="3073399" cy="365125"/>
          </a:xfrm>
        </p:spPr>
        <p:txBody>
          <a:bodyPr/>
          <a:lstStyle/>
          <a:p>
            <a:r>
              <a:rPr lang="es-CL" sz="1050" dirty="0">
                <a:latin typeface="gobCL"/>
              </a:rPr>
              <a:t>Gobierno de Chile - SUBDERE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="" xmlns:a16="http://schemas.microsoft.com/office/drawing/2014/main" id="{66305296-D528-FC48-A12A-5E17902C99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87975" y="4360348"/>
            <a:ext cx="1508001" cy="2468319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725" y="7006"/>
            <a:ext cx="2098767" cy="99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871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F2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ítulo 14">
            <a:extLst>
              <a:ext uri="{FF2B5EF4-FFF2-40B4-BE49-F238E27FC236}">
                <a16:creationId xmlns="" xmlns:a16="http://schemas.microsoft.com/office/drawing/2014/main" id="{48F50B0B-2DD7-9447-A6E4-49F585684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602" y="282170"/>
            <a:ext cx="10735962" cy="771679"/>
          </a:xfrm>
        </p:spPr>
        <p:txBody>
          <a:bodyPr>
            <a:normAutofit fontScale="90000"/>
          </a:bodyPr>
          <a:lstStyle/>
          <a:p>
            <a:r>
              <a:rPr lang="es-CL" sz="4000" b="1" dirty="0" smtClean="0">
                <a:solidFill>
                  <a:schemeClr val="accent5">
                    <a:lumMod val="50000"/>
                  </a:schemeClr>
                </a:solidFill>
                <a:latin typeface="Museo Slab 900" panose="02000000000000000000" pitchFamily="2" charset="77"/>
              </a:rPr>
              <a:t>Comparación Ejecución Promedio respecto del 31 </a:t>
            </a:r>
            <a:r>
              <a:rPr lang="es-CL" sz="4000" b="1" dirty="0">
                <a:solidFill>
                  <a:schemeClr val="accent5">
                    <a:lumMod val="50000"/>
                  </a:schemeClr>
                </a:solidFill>
                <a:latin typeface="Museo Slab 900" panose="02000000000000000000" pitchFamily="2" charset="77"/>
              </a:rPr>
              <a:t>de </a:t>
            </a:r>
            <a:r>
              <a:rPr lang="es-CL" sz="4000" b="1" dirty="0" smtClean="0">
                <a:solidFill>
                  <a:schemeClr val="accent5">
                    <a:lumMod val="50000"/>
                  </a:schemeClr>
                </a:solidFill>
                <a:latin typeface="Museo Slab 900" panose="02000000000000000000" pitchFamily="2" charset="77"/>
              </a:rPr>
              <a:t>marzo </a:t>
            </a:r>
            <a:endParaRPr lang="es-CL" sz="4000" b="1" dirty="0">
              <a:solidFill>
                <a:schemeClr val="accent5">
                  <a:lumMod val="50000"/>
                </a:schemeClr>
              </a:solidFill>
              <a:latin typeface="Museo Slab 900" panose="02000000000000000000" pitchFamily="2" charset="77"/>
            </a:endParaRPr>
          </a:p>
        </p:txBody>
      </p:sp>
      <p:sp>
        <p:nvSpPr>
          <p:cNvPr id="12" name="Marcador de contenido 2">
            <a:extLst>
              <a:ext uri="{FF2B5EF4-FFF2-40B4-BE49-F238E27FC236}">
                <a16:creationId xmlns="" xmlns:a16="http://schemas.microsoft.com/office/drawing/2014/main" id="{29467BAA-E74F-ED4F-8D86-6EC289388837}"/>
              </a:ext>
            </a:extLst>
          </p:cNvPr>
          <p:cNvSpPr>
            <a:spLocks noGrp="1"/>
          </p:cNvSpPr>
          <p:nvPr/>
        </p:nvSpPr>
        <p:spPr>
          <a:xfrm>
            <a:off x="2842054" y="2370737"/>
            <a:ext cx="4039629" cy="39792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0" cap="none" spc="0" normalizeH="0" baseline="0" noProof="0" dirty="0">
              <a:ln>
                <a:noFill/>
              </a:ln>
              <a:solidFill>
                <a:srgbClr val="4C6598">
                  <a:lumMod val="75000"/>
                </a:srgbClr>
              </a:solidFill>
              <a:effectLst/>
              <a:uLnTx/>
              <a:uFillTx/>
              <a:latin typeface="gobCL" pitchFamily="2" charset="77"/>
            </a:endParaRPr>
          </a:p>
        </p:txBody>
      </p:sp>
      <p:pic>
        <p:nvPicPr>
          <p:cNvPr id="18" name="Marcador de contenido 9">
            <a:extLst>
              <a:ext uri="{FF2B5EF4-FFF2-40B4-BE49-F238E27FC236}">
                <a16:creationId xmlns="" xmlns:a16="http://schemas.microsoft.com/office/drawing/2014/main" id="{5BE24E5C-3882-4D47-95CE-406680979F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725" y="1053849"/>
            <a:ext cx="744773" cy="199913"/>
          </a:xfrm>
          <a:prstGeom prst="rect">
            <a:avLst/>
          </a:prstGeom>
        </p:spPr>
      </p:pic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6272213"/>
              </p:ext>
            </p:extLst>
          </p:nvPr>
        </p:nvGraphicFramePr>
        <p:xfrm>
          <a:off x="466725" y="1720734"/>
          <a:ext cx="9677398" cy="4420117"/>
        </p:xfrm>
        <a:graphic>
          <a:graphicData uri="http://schemas.openxmlformats.org/drawingml/2006/table">
            <a:tbl>
              <a:tblPr>
                <a:tableStyleId>{22838BEF-8BB2-4498-84A7-C5851F593DF1}</a:tableStyleId>
              </a:tblPr>
              <a:tblGrid>
                <a:gridCol w="143368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3737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85006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799313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82786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827860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926188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824688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751735">
                  <a:extLst>
                    <a:ext uri="{9D8B030D-6E8A-4147-A177-3AD203B41FA5}">
                      <a16:colId xmlns="" xmlns:a16="http://schemas.microsoft.com/office/drawing/2014/main" val="20008"/>
                    </a:ext>
                  </a:extLst>
                </a:gridCol>
                <a:gridCol w="799313">
                  <a:extLst>
                    <a:ext uri="{9D8B030D-6E8A-4147-A177-3AD203B41FA5}">
                      <a16:colId xmlns="" xmlns:a16="http://schemas.microsoft.com/office/drawing/2014/main" val="20009"/>
                    </a:ext>
                  </a:extLst>
                </a:gridCol>
                <a:gridCol w="799313">
                  <a:extLst>
                    <a:ext uri="{9D8B030D-6E8A-4147-A177-3AD203B41FA5}">
                      <a16:colId xmlns="" xmlns:a16="http://schemas.microsoft.com/office/drawing/2014/main" val="20010"/>
                    </a:ext>
                  </a:extLst>
                </a:gridCol>
              </a:tblGrid>
              <a:tr h="39731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b="1" u="none" strike="noStrike" dirty="0">
                          <a:effectLst/>
                        </a:rPr>
                        <a:t>Gasto a 31 de Marzo</a:t>
                      </a:r>
                      <a:endParaRPr lang="es-CL" sz="1000" b="1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F5F9FD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CL" sz="1000" b="1" u="none" strike="noStrike" dirty="0">
                          <a:effectLst/>
                        </a:rPr>
                        <a:t>Promedio 2010 - 2014</a:t>
                      </a:r>
                      <a:endParaRPr lang="es-CL" sz="1000" b="1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F5F9F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CL" sz="1000" b="1" u="none" strike="noStrike" dirty="0">
                          <a:effectLst/>
                        </a:rPr>
                        <a:t>Promedio 2014 - 2018</a:t>
                      </a:r>
                      <a:endParaRPr lang="es-CL" sz="1000" b="1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F5F9F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CL" sz="1000" b="1" u="none" strike="noStrike" dirty="0">
                          <a:effectLst/>
                        </a:rPr>
                        <a:t>Promedio 2018 - 2022</a:t>
                      </a:r>
                      <a:endParaRPr lang="es-CL" sz="1000" b="1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F5F9F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CL" sz="1000" b="1" u="none" strike="noStrike" dirty="0">
                          <a:effectLst/>
                        </a:rPr>
                        <a:t>Promedio 2010 - 2022</a:t>
                      </a:r>
                      <a:endParaRPr lang="es-CL" sz="1000" b="1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F5F9F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CL" sz="1000" b="1" u="none" strike="noStrike" dirty="0">
                          <a:effectLst/>
                        </a:rPr>
                        <a:t>Gasto Devengado 2022</a:t>
                      </a:r>
                      <a:endParaRPr lang="es-CL" sz="1000" b="1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F5F9F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0973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b="1" u="none" strike="noStrike" dirty="0">
                          <a:effectLst/>
                        </a:rPr>
                        <a:t>Región</a:t>
                      </a:r>
                      <a:endParaRPr lang="es-CL" sz="1000" b="1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b="1" u="none" strike="noStrike" dirty="0">
                          <a:effectLst/>
                        </a:rPr>
                        <a:t>Gasto Acumulado</a:t>
                      </a:r>
                      <a:endParaRPr lang="es-CL" sz="1000" b="1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b="1" u="none" strike="noStrike" dirty="0">
                          <a:effectLst/>
                        </a:rPr>
                        <a:t>%</a:t>
                      </a:r>
                      <a:endParaRPr lang="es-CL" sz="1000" b="1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b="1" u="none" strike="noStrike" dirty="0">
                          <a:effectLst/>
                        </a:rPr>
                        <a:t>Gasto Acumulado</a:t>
                      </a:r>
                      <a:endParaRPr lang="es-CL" sz="1000" b="1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b="1" u="none" strike="noStrike" dirty="0">
                          <a:effectLst/>
                        </a:rPr>
                        <a:t>%</a:t>
                      </a:r>
                      <a:endParaRPr lang="es-CL" sz="1000" b="1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b="1" u="none" strike="noStrike" dirty="0">
                          <a:effectLst/>
                        </a:rPr>
                        <a:t>Gasto Acumulado</a:t>
                      </a:r>
                      <a:endParaRPr lang="es-CL" sz="1000" b="1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b="1" u="none" strike="noStrike" dirty="0">
                          <a:effectLst/>
                        </a:rPr>
                        <a:t>%</a:t>
                      </a:r>
                      <a:endParaRPr lang="es-CL" sz="1000" b="1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b="1" u="none" strike="noStrike" dirty="0">
                          <a:effectLst/>
                        </a:rPr>
                        <a:t>Gasto Acumulado</a:t>
                      </a:r>
                      <a:endParaRPr lang="es-CL" sz="1000" b="1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b="1" u="none" strike="noStrike" dirty="0">
                          <a:effectLst/>
                        </a:rPr>
                        <a:t>%</a:t>
                      </a:r>
                      <a:endParaRPr lang="es-CL" sz="1000" b="1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b="1" u="none" strike="noStrike" dirty="0">
                          <a:effectLst/>
                        </a:rPr>
                        <a:t>Gasto Acumulado</a:t>
                      </a:r>
                      <a:endParaRPr lang="es-CL" sz="1000" b="1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b="1" u="none" strike="noStrike" dirty="0">
                          <a:effectLst/>
                        </a:rPr>
                        <a:t>%</a:t>
                      </a:r>
                      <a:endParaRPr lang="es-CL" sz="1000" b="1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F5F9F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11073"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u="none" strike="noStrike" dirty="0">
                          <a:effectLst/>
                        </a:rPr>
                        <a:t>ARICA - PARINACOTA</a:t>
                      </a:r>
                      <a:endParaRPr lang="es-CL" sz="900" b="1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u="none" strike="noStrike">
                          <a:effectLst/>
                        </a:rPr>
                        <a:t>6.148.542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u="none" strike="noStrike">
                          <a:effectLst/>
                        </a:rPr>
                        <a:t>22,2%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u="none" strike="noStrike">
                          <a:effectLst/>
                        </a:rPr>
                        <a:t>7.170.898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u="none" strike="noStrike">
                          <a:effectLst/>
                        </a:rPr>
                        <a:t>20,1%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u="none" strike="noStrike">
                          <a:effectLst/>
                        </a:rPr>
                        <a:t>4.658.638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u="none" strike="noStrike">
                          <a:effectLst/>
                        </a:rPr>
                        <a:t>11,5%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u="none" strike="noStrike">
                          <a:effectLst/>
                        </a:rPr>
                        <a:t>5.252.514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u="none" strike="noStrike">
                          <a:effectLst/>
                        </a:rPr>
                        <a:t>15,1%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u="none" strike="noStrike">
                          <a:effectLst/>
                        </a:rPr>
                        <a:t>3.090.445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u="none" strike="noStrike">
                          <a:effectLst/>
                        </a:rPr>
                        <a:t>7,9%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F5F9F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11073"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u="none" strike="noStrike">
                          <a:effectLst/>
                        </a:rPr>
                        <a:t>TARAPACA</a:t>
                      </a:r>
                      <a:endParaRPr lang="es-CL" sz="900" b="1" i="0" u="none" strike="noStrike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u="none" strike="noStrike">
                          <a:effectLst/>
                        </a:rPr>
                        <a:t>5.137.593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u="none" strike="noStrike">
                          <a:effectLst/>
                        </a:rPr>
                        <a:t>14,9%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u="none" strike="noStrike">
                          <a:effectLst/>
                        </a:rPr>
                        <a:t>8.340.782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u="none" strike="noStrike">
                          <a:effectLst/>
                        </a:rPr>
                        <a:t>18,0%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u="none" strike="noStrike">
                          <a:effectLst/>
                        </a:rPr>
                        <a:t>5.880.452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u="none" strike="noStrike">
                          <a:effectLst/>
                        </a:rPr>
                        <a:t>11,7%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u="none" strike="noStrike">
                          <a:effectLst/>
                        </a:rPr>
                        <a:t>5.402.349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u="none" strike="noStrike">
                          <a:effectLst/>
                        </a:rPr>
                        <a:t>11,8%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u="none" strike="noStrike">
                          <a:effectLst/>
                        </a:rPr>
                        <a:t>1.003.462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u="none" strike="noStrike">
                          <a:effectLst/>
                        </a:rPr>
                        <a:t>2,0%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F5F9F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11073"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u="none" strike="noStrike">
                          <a:effectLst/>
                        </a:rPr>
                        <a:t>ANTOFAGASTA</a:t>
                      </a:r>
                      <a:endParaRPr lang="es-CL" sz="900" b="1" i="0" u="none" strike="noStrike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u="none" strike="noStrike">
                          <a:effectLst/>
                        </a:rPr>
                        <a:t>14.431.177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u="none" strike="noStrike">
                          <a:effectLst/>
                        </a:rPr>
                        <a:t>21,3%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u="none" strike="noStrike">
                          <a:effectLst/>
                        </a:rPr>
                        <a:t>21.965.553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u="none" strike="noStrike">
                          <a:effectLst/>
                        </a:rPr>
                        <a:t>27,1%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u="none" strike="noStrike">
                          <a:effectLst/>
                        </a:rPr>
                        <a:t>9.886.798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u="none" strike="noStrike">
                          <a:effectLst/>
                        </a:rPr>
                        <a:t>12,5%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u="none" strike="noStrike">
                          <a:effectLst/>
                        </a:rPr>
                        <a:t>13.317.667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u="none" strike="noStrike">
                          <a:effectLst/>
                        </a:rPr>
                        <a:t>17,2%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u="none" strike="noStrike">
                          <a:effectLst/>
                        </a:rPr>
                        <a:t>4.165.159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u="none" strike="noStrike">
                          <a:effectLst/>
                        </a:rPr>
                        <a:t>4,7%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F5F9F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11073"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u="none" strike="noStrike">
                          <a:effectLst/>
                        </a:rPr>
                        <a:t>ATACAMA</a:t>
                      </a:r>
                      <a:endParaRPr lang="es-CL" sz="900" b="1" i="0" u="none" strike="noStrike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u="none" strike="noStrike">
                          <a:effectLst/>
                        </a:rPr>
                        <a:t>5.238.960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u="none" strike="noStrike">
                          <a:effectLst/>
                        </a:rPr>
                        <a:t>11,6%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u="none" strike="noStrike">
                          <a:effectLst/>
                        </a:rPr>
                        <a:t>9.872.437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u="none" strike="noStrike">
                          <a:effectLst/>
                        </a:rPr>
                        <a:t>14,7%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u="none" strike="noStrike">
                          <a:effectLst/>
                        </a:rPr>
                        <a:t>7.391.981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u="none" strike="noStrike">
                          <a:effectLst/>
                        </a:rPr>
                        <a:t>10,0%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u="none" strike="noStrike">
                          <a:effectLst/>
                        </a:rPr>
                        <a:t>7.240.412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u="none" strike="noStrike">
                          <a:effectLst/>
                        </a:rPr>
                        <a:t>11,0%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u="none" strike="noStrike">
                          <a:effectLst/>
                        </a:rPr>
                        <a:t>6.428.520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u="none" strike="noStrike">
                          <a:effectLst/>
                        </a:rPr>
                        <a:t>8,7%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F5F9F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11073"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u="none" strike="noStrike">
                          <a:effectLst/>
                        </a:rPr>
                        <a:t>COQUIMBO</a:t>
                      </a:r>
                      <a:endParaRPr lang="es-CL" sz="900" b="1" i="0" u="none" strike="noStrike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u="none" strike="noStrike">
                          <a:effectLst/>
                        </a:rPr>
                        <a:t>11.205.400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u="none" strike="noStrike">
                          <a:effectLst/>
                        </a:rPr>
                        <a:t>19,7%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u="none" strike="noStrike">
                          <a:effectLst/>
                        </a:rPr>
                        <a:t>14.454.863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u="none" strike="noStrike">
                          <a:effectLst/>
                        </a:rPr>
                        <a:t>21,5%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u="none" strike="noStrike">
                          <a:effectLst/>
                        </a:rPr>
                        <a:t>11.710.666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u="none" strike="noStrike">
                          <a:effectLst/>
                        </a:rPr>
                        <a:t>16,5%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u="none" strike="noStrike">
                          <a:effectLst/>
                        </a:rPr>
                        <a:t>11.264.553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u="none" strike="noStrike">
                          <a:effectLst/>
                        </a:rPr>
                        <a:t>16,7%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u="none" strike="noStrike">
                          <a:effectLst/>
                        </a:rPr>
                        <a:t>4.352.364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u="none" strike="noStrike">
                          <a:effectLst/>
                        </a:rPr>
                        <a:t>5,9%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F5F9F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11073"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u="none" strike="noStrike">
                          <a:effectLst/>
                        </a:rPr>
                        <a:t>VALPARAISO</a:t>
                      </a:r>
                      <a:endParaRPr lang="es-CL" sz="900" b="1" i="0" u="none" strike="noStrike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u="none" strike="noStrike">
                          <a:effectLst/>
                        </a:rPr>
                        <a:t>10.800.914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u="none" strike="noStrike">
                          <a:effectLst/>
                        </a:rPr>
                        <a:t>18,4%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u="none" strike="noStrike">
                          <a:effectLst/>
                        </a:rPr>
                        <a:t>14.356.114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u="none" strike="noStrike">
                          <a:effectLst/>
                        </a:rPr>
                        <a:t>17,6%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u="none" strike="noStrike">
                          <a:effectLst/>
                        </a:rPr>
                        <a:t>11.020.138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u="none" strike="noStrike">
                          <a:effectLst/>
                        </a:rPr>
                        <a:t>12,8%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u="none" strike="noStrike">
                          <a:effectLst/>
                        </a:rPr>
                        <a:t>10.675.586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u="none" strike="noStrike">
                          <a:effectLst/>
                        </a:rPr>
                        <a:t>13,5%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u="none" strike="noStrike">
                          <a:effectLst/>
                        </a:rPr>
                        <a:t>6.259.715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u="none" strike="noStrike">
                          <a:effectLst/>
                        </a:rPr>
                        <a:t>7,3%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F5F9F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11073"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u="none" strike="noStrike">
                          <a:effectLst/>
                        </a:rPr>
                        <a:t>METROPOLITANA</a:t>
                      </a:r>
                      <a:endParaRPr lang="es-CL" sz="900" b="1" i="0" u="none" strike="noStrike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u="none" strike="noStrike">
                          <a:effectLst/>
                        </a:rPr>
                        <a:t>23.061.243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u="none" strike="noStrike">
                          <a:effectLst/>
                        </a:rPr>
                        <a:t>19,3%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u="none" strike="noStrike">
                          <a:effectLst/>
                        </a:rPr>
                        <a:t>26.815.886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u="none" strike="noStrike">
                          <a:effectLst/>
                        </a:rPr>
                        <a:t>20,4%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u="none" strike="noStrike">
                          <a:effectLst/>
                        </a:rPr>
                        <a:t>23.350.944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u="none" strike="noStrike">
                          <a:effectLst/>
                        </a:rPr>
                        <a:t>16,8%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u="none" strike="noStrike">
                          <a:effectLst/>
                        </a:rPr>
                        <a:t>23.134.307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u="none" strike="noStrike">
                          <a:effectLst/>
                        </a:rPr>
                        <a:t>17,5%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u="none" strike="noStrike">
                          <a:effectLst/>
                        </a:rPr>
                        <a:t>12.751.471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u="none" strike="noStrike">
                          <a:effectLst/>
                        </a:rPr>
                        <a:t>9,1%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F5F9F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211073"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u="none" strike="noStrike">
                          <a:effectLst/>
                        </a:rPr>
                        <a:t>O'HIGGINS</a:t>
                      </a:r>
                      <a:endParaRPr lang="es-CL" sz="900" b="1" i="0" u="none" strike="noStrike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u="none" strike="noStrike">
                          <a:effectLst/>
                        </a:rPr>
                        <a:t>10.634.223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u="none" strike="noStrike">
                          <a:effectLst/>
                        </a:rPr>
                        <a:t>21,6%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u="none" strike="noStrike">
                          <a:effectLst/>
                        </a:rPr>
                        <a:t>12.486.252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u="none" strike="noStrike">
                          <a:effectLst/>
                        </a:rPr>
                        <a:t>18,8%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u="none" strike="noStrike">
                          <a:effectLst/>
                        </a:rPr>
                        <a:t>9.674.471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u="none" strike="noStrike">
                          <a:effectLst/>
                        </a:rPr>
                        <a:t>13,1%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u="none" strike="noStrike">
                          <a:effectLst/>
                        </a:rPr>
                        <a:t>10.065.946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u="none" strike="noStrike">
                          <a:effectLst/>
                        </a:rPr>
                        <a:t>15,4%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u="none" strike="noStrike">
                          <a:effectLst/>
                        </a:rPr>
                        <a:t>8.863.920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u="none" strike="noStrike">
                          <a:effectLst/>
                        </a:rPr>
                        <a:t>11,8%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F5F9F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211073"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u="none" strike="noStrike">
                          <a:effectLst/>
                        </a:rPr>
                        <a:t>MAULE</a:t>
                      </a:r>
                      <a:endParaRPr lang="es-CL" sz="900" b="1" i="0" u="none" strike="noStrike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u="none" strike="noStrike">
                          <a:effectLst/>
                        </a:rPr>
                        <a:t>13.979.008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u="none" strike="noStrike">
                          <a:effectLst/>
                        </a:rPr>
                        <a:t>21,7%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u="none" strike="noStrike">
                          <a:effectLst/>
                        </a:rPr>
                        <a:t>15.967.316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u="none" strike="noStrike">
                          <a:effectLst/>
                        </a:rPr>
                        <a:t>20,1%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u="none" strike="noStrike">
                          <a:effectLst/>
                        </a:rPr>
                        <a:t>11.750.451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u="none" strike="noStrike">
                          <a:effectLst/>
                        </a:rPr>
                        <a:t>13,0%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u="none" strike="noStrike">
                          <a:effectLst/>
                        </a:rPr>
                        <a:t>12.435.093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u="none" strike="noStrike">
                          <a:effectLst/>
                        </a:rPr>
                        <a:t>15,4%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u="none" strike="noStrike">
                          <a:effectLst/>
                        </a:rPr>
                        <a:t>7.163.231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u="none" strike="noStrike">
                          <a:effectLst/>
                        </a:rPr>
                        <a:t>7,8%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F5F9F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211073"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u="none" strike="noStrike">
                          <a:effectLst/>
                        </a:rPr>
                        <a:t>ÑUBLE</a:t>
                      </a:r>
                      <a:endParaRPr lang="es-CL" sz="900" b="1" i="0" u="none" strike="noStrike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u="none" strike="noStrike">
                          <a:effectLst/>
                        </a:rPr>
                        <a:t>0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u="none" strike="noStrike">
                          <a:effectLst/>
                        </a:rPr>
                        <a:t>0,0%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u="none" strike="noStrike">
                          <a:effectLst/>
                        </a:rPr>
                        <a:t>0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u="none" strike="noStrike">
                          <a:effectLst/>
                        </a:rPr>
                        <a:t>0,0%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u="none" strike="noStrike">
                          <a:effectLst/>
                        </a:rPr>
                        <a:t>1.837.538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u="none" strike="noStrike">
                          <a:effectLst/>
                        </a:rPr>
                        <a:t>3,2%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u="none" strike="noStrike">
                          <a:effectLst/>
                        </a:rPr>
                        <a:t>972.894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u="none" strike="noStrike">
                          <a:effectLst/>
                        </a:rPr>
                        <a:t>1,7%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u="none" strike="noStrike">
                          <a:effectLst/>
                        </a:rPr>
                        <a:t>4.432.827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u="none" strike="noStrike">
                          <a:effectLst/>
                        </a:rPr>
                        <a:t>7,7%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F5F9F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211073"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u="none" strike="noStrike">
                          <a:effectLst/>
                        </a:rPr>
                        <a:t>BIO - BIO</a:t>
                      </a:r>
                      <a:endParaRPr lang="es-CL" sz="900" b="1" i="0" u="none" strike="noStrike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u="none" strike="noStrike">
                          <a:effectLst/>
                        </a:rPr>
                        <a:t>23.098.754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u="none" strike="noStrike">
                          <a:effectLst/>
                        </a:rPr>
                        <a:t>22,6%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u="none" strike="noStrike">
                          <a:effectLst/>
                        </a:rPr>
                        <a:t>34.457.388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u="none" strike="noStrike">
                          <a:effectLst/>
                        </a:rPr>
                        <a:t>27,5%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u="none" strike="noStrike">
                          <a:effectLst/>
                        </a:rPr>
                        <a:t>15.171.902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u="none" strike="noStrike">
                          <a:effectLst/>
                        </a:rPr>
                        <a:t>15,5%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u="none" strike="noStrike">
                          <a:effectLst/>
                        </a:rPr>
                        <a:t>21.531.097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u="none" strike="noStrike">
                          <a:effectLst/>
                        </a:rPr>
                        <a:t>19,2%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u="none" strike="noStrike">
                          <a:effectLst/>
                        </a:rPr>
                        <a:t>7.307.235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u="none" strike="noStrike">
                          <a:effectLst/>
                        </a:rPr>
                        <a:t>7,8%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F5F9F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211073"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u="none" strike="noStrike">
                          <a:effectLst/>
                        </a:rPr>
                        <a:t>ARAUCANIA</a:t>
                      </a:r>
                      <a:endParaRPr lang="es-CL" sz="900" b="1" i="0" u="none" strike="noStrike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u="none" strike="noStrike">
                          <a:effectLst/>
                        </a:rPr>
                        <a:t>14.585.033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u="none" strike="noStrike">
                          <a:effectLst/>
                        </a:rPr>
                        <a:t>16,7%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u="none" strike="noStrike">
                          <a:effectLst/>
                        </a:rPr>
                        <a:t>23.499.772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u="none" strike="noStrike">
                          <a:effectLst/>
                        </a:rPr>
                        <a:t>20,2%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u="none" strike="noStrike">
                          <a:effectLst/>
                        </a:rPr>
                        <a:t>18.852.087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u="none" strike="noStrike">
                          <a:effectLst/>
                        </a:rPr>
                        <a:t>13,7%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u="none" strike="noStrike">
                          <a:effectLst/>
                        </a:rPr>
                        <a:t>17.886.298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u="none" strike="noStrike">
                          <a:effectLst/>
                        </a:rPr>
                        <a:t>14,9%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u="none" strike="noStrike">
                          <a:effectLst/>
                        </a:rPr>
                        <a:t>15.148.840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u="none" strike="noStrike">
                          <a:effectLst/>
                        </a:rPr>
                        <a:t>10,5%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F5F9F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211073"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u="none" strike="noStrike">
                          <a:effectLst/>
                        </a:rPr>
                        <a:t>LOS RIOS</a:t>
                      </a:r>
                      <a:endParaRPr lang="es-CL" sz="900" b="1" i="0" u="none" strike="noStrike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u="none" strike="noStrike">
                          <a:effectLst/>
                        </a:rPr>
                        <a:t>8.634.841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u="none" strike="noStrike">
                          <a:effectLst/>
                        </a:rPr>
                        <a:t>21,5%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u="none" strike="noStrike">
                          <a:effectLst/>
                        </a:rPr>
                        <a:t>9.547.038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u="none" strike="noStrike">
                          <a:effectLst/>
                        </a:rPr>
                        <a:t>18,0%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u="none" strike="noStrike">
                          <a:effectLst/>
                        </a:rPr>
                        <a:t>7.110.227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u="none" strike="noStrike">
                          <a:effectLst/>
                        </a:rPr>
                        <a:t>13,0%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u="none" strike="noStrike">
                          <a:effectLst/>
                        </a:rPr>
                        <a:t>8.084.198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u="none" strike="noStrike">
                          <a:effectLst/>
                        </a:rPr>
                        <a:t>15,8%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u="none" strike="noStrike">
                          <a:effectLst/>
                        </a:rPr>
                        <a:t>7.897.900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u="none" strike="noStrike">
                          <a:effectLst/>
                        </a:rPr>
                        <a:t>13,9%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F5F9F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  <a:tr h="211073"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u="none" strike="noStrike">
                          <a:effectLst/>
                        </a:rPr>
                        <a:t>LOS LAGOS</a:t>
                      </a:r>
                      <a:endParaRPr lang="es-CL" sz="900" b="1" i="0" u="none" strike="noStrike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u="none" strike="noStrike">
                          <a:effectLst/>
                        </a:rPr>
                        <a:t>17.598.577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u="none" strike="noStrike">
                          <a:effectLst/>
                        </a:rPr>
                        <a:t>22,9%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u="none" strike="noStrike">
                          <a:effectLst/>
                        </a:rPr>
                        <a:t>22.666.364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u="none" strike="noStrike">
                          <a:effectLst/>
                        </a:rPr>
                        <a:t>25,9%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u="none" strike="noStrike">
                          <a:effectLst/>
                        </a:rPr>
                        <a:t>16.566.651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u="none" strike="noStrike">
                          <a:effectLst/>
                        </a:rPr>
                        <a:t>18,5%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u="none" strike="noStrike">
                          <a:effectLst/>
                        </a:rPr>
                        <a:t>17.408.981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u="none" strike="noStrike">
                          <a:effectLst/>
                        </a:rPr>
                        <a:t>20,3%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u="none" strike="noStrike">
                          <a:effectLst/>
                        </a:rPr>
                        <a:t>12.786.850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u="none" strike="noStrike">
                          <a:effectLst/>
                        </a:rPr>
                        <a:t>14,2%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F5F9F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5"/>
                  </a:ext>
                </a:extLst>
              </a:tr>
              <a:tr h="211073"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u="none" strike="noStrike">
                          <a:effectLst/>
                        </a:rPr>
                        <a:t>AYSEN</a:t>
                      </a:r>
                      <a:endParaRPr lang="es-CL" sz="900" b="1" i="0" u="none" strike="noStrike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u="none" strike="noStrike">
                          <a:effectLst/>
                        </a:rPr>
                        <a:t>6.861.136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u="none" strike="noStrike">
                          <a:effectLst/>
                        </a:rPr>
                        <a:t>19,0%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u="none" strike="noStrike">
                          <a:effectLst/>
                        </a:rPr>
                        <a:t>10.816.916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u="none" strike="noStrike">
                          <a:effectLst/>
                        </a:rPr>
                        <a:t>20,5%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u="none" strike="noStrike">
                          <a:effectLst/>
                        </a:rPr>
                        <a:t>10.989.673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u="none" strike="noStrike">
                          <a:effectLst/>
                        </a:rPr>
                        <a:t>17,3%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u="none" strike="noStrike">
                          <a:effectLst/>
                        </a:rPr>
                        <a:t>8.471.033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u="none" strike="noStrike">
                          <a:effectLst/>
                        </a:rPr>
                        <a:t>15,7%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u="none" strike="noStrike">
                          <a:effectLst/>
                        </a:rPr>
                        <a:t>4.362.968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u="none" strike="noStrike">
                          <a:effectLst/>
                        </a:rPr>
                        <a:t>6,8%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F5F9F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6"/>
                  </a:ext>
                </a:extLst>
              </a:tr>
              <a:tr h="223489"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u="none" strike="noStrike">
                          <a:effectLst/>
                        </a:rPr>
                        <a:t>MAGALLANES</a:t>
                      </a:r>
                      <a:endParaRPr lang="es-CL" sz="900" b="1" i="0" u="none" strike="noStrike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u="none" strike="noStrike">
                          <a:effectLst/>
                        </a:rPr>
                        <a:t>7.610.810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u="none" strike="noStrike">
                          <a:effectLst/>
                        </a:rPr>
                        <a:t>21,9%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u="none" strike="noStrike">
                          <a:effectLst/>
                        </a:rPr>
                        <a:t>13.346.394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u="none" strike="noStrike">
                          <a:effectLst/>
                        </a:rPr>
                        <a:t>23,6%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u="none" strike="noStrike">
                          <a:effectLst/>
                        </a:rPr>
                        <a:t>17.542.331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u="none" strike="noStrike">
                          <a:effectLst/>
                        </a:rPr>
                        <a:t>26,9%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u="none" strike="noStrike">
                          <a:effectLst/>
                        </a:rPr>
                        <a:t>11.827.276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u="none" strike="noStrike">
                          <a:effectLst/>
                        </a:rPr>
                        <a:t>21,1%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u="none" strike="noStrike">
                          <a:effectLst/>
                        </a:rPr>
                        <a:t>10.170.848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u="none" strike="noStrike">
                          <a:effectLst/>
                        </a:rPr>
                        <a:t>16,6%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F5F9F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7"/>
                  </a:ext>
                </a:extLst>
              </a:tr>
              <a:tr h="223489">
                <a:tc>
                  <a:txBody>
                    <a:bodyPr/>
                    <a:lstStyle/>
                    <a:p>
                      <a:pPr algn="ctr" fontAlgn="b"/>
                      <a:r>
                        <a:rPr lang="es-CL" sz="1000" b="1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TOTAL</a:t>
                      </a:r>
                      <a:endParaRPr lang="es-CL" sz="10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b="1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179.026.213</a:t>
                      </a:r>
                      <a:endParaRPr lang="es-CL" sz="10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000" b="1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19,7%</a:t>
                      </a:r>
                      <a:endParaRPr lang="es-CL" sz="10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b="1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245.763.974</a:t>
                      </a:r>
                      <a:endParaRPr lang="es-CL" sz="10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000" b="1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22,7%</a:t>
                      </a:r>
                      <a:endParaRPr lang="es-CL" sz="10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b="1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183.394.950</a:t>
                      </a:r>
                      <a:endParaRPr lang="es-CL" sz="10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000" b="1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14,6%</a:t>
                      </a:r>
                      <a:endParaRPr lang="es-CL" sz="10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b="1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184.970.205</a:t>
                      </a:r>
                      <a:endParaRPr lang="es-CL" sz="10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000" b="1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16,2%</a:t>
                      </a:r>
                      <a:endParaRPr lang="es-CL" sz="10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b="1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116.185.754</a:t>
                      </a:r>
                      <a:endParaRPr lang="es-CL" sz="10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000" b="1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9,0%</a:t>
                      </a:r>
                      <a:endParaRPr lang="es-CL" sz="10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F5F9F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8"/>
                  </a:ext>
                </a:extLst>
              </a:tr>
            </a:tbl>
          </a:graphicData>
        </a:graphic>
      </p:graphicFrame>
      <p:sp>
        <p:nvSpPr>
          <p:cNvPr id="7" name="CuadroTexto 6"/>
          <p:cNvSpPr txBox="1"/>
          <p:nvPr/>
        </p:nvSpPr>
        <p:spPr>
          <a:xfrm>
            <a:off x="1286346" y="1435293"/>
            <a:ext cx="35755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200" b="1" dirty="0" smtClean="0">
                <a:solidFill>
                  <a:schemeClr val="accent1">
                    <a:lumMod val="75000"/>
                  </a:schemeClr>
                </a:solidFill>
              </a:rPr>
              <a:t>Montos en Miles de $ 2022</a:t>
            </a:r>
            <a:endParaRPr lang="es-CL" sz="1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Marcador de pie de página 3">
            <a:extLst>
              <a:ext uri="{FF2B5EF4-FFF2-40B4-BE49-F238E27FC236}">
                <a16:creationId xmlns="" xmlns:a16="http://schemas.microsoft.com/office/drawing/2014/main" id="{76F8C08A-9630-3F40-802E-1F7A0BF2B5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231345" y="6508166"/>
            <a:ext cx="3073399" cy="365125"/>
          </a:xfrm>
        </p:spPr>
        <p:txBody>
          <a:bodyPr/>
          <a:lstStyle/>
          <a:p>
            <a:r>
              <a:rPr lang="es-CL" sz="1050" dirty="0">
                <a:latin typeface="gobCL"/>
              </a:rPr>
              <a:t>Gobierno de Chile - SUBDERE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4EC8A8F3-FFCB-2849-B837-B46A9D43F4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96463" y="5311864"/>
            <a:ext cx="1695537" cy="1561427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725" y="10310"/>
            <a:ext cx="2098767" cy="99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908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F2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ítulo 14">
            <a:extLst>
              <a:ext uri="{FF2B5EF4-FFF2-40B4-BE49-F238E27FC236}">
                <a16:creationId xmlns="" xmlns:a16="http://schemas.microsoft.com/office/drawing/2014/main" id="{48F50B0B-2DD7-9447-A6E4-49F585684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195" y="296918"/>
            <a:ext cx="11030496" cy="771679"/>
          </a:xfrm>
        </p:spPr>
        <p:txBody>
          <a:bodyPr>
            <a:normAutofit fontScale="90000"/>
          </a:bodyPr>
          <a:lstStyle/>
          <a:p>
            <a:r>
              <a:rPr lang="es-CL" sz="4000" b="1" dirty="0" smtClean="0">
                <a:solidFill>
                  <a:schemeClr val="accent5">
                    <a:lumMod val="50000"/>
                  </a:schemeClr>
                </a:solidFill>
                <a:latin typeface="Museo Slab 900" panose="02000000000000000000" pitchFamily="2" charset="77"/>
              </a:rPr>
              <a:t>Ejecución Presupuestaria Transferencias Corrientes  al 31 </a:t>
            </a:r>
            <a:r>
              <a:rPr lang="es-CL" sz="4000" b="1" dirty="0">
                <a:solidFill>
                  <a:schemeClr val="accent5">
                    <a:lumMod val="50000"/>
                  </a:schemeClr>
                </a:solidFill>
                <a:latin typeface="Museo Slab 900" panose="02000000000000000000" pitchFamily="2" charset="77"/>
              </a:rPr>
              <a:t>de </a:t>
            </a:r>
            <a:r>
              <a:rPr lang="es-CL" sz="4000" b="1" dirty="0" smtClean="0">
                <a:solidFill>
                  <a:schemeClr val="accent5">
                    <a:lumMod val="50000"/>
                  </a:schemeClr>
                </a:solidFill>
                <a:latin typeface="Museo Slab 900" panose="02000000000000000000" pitchFamily="2" charset="77"/>
              </a:rPr>
              <a:t>marzo </a:t>
            </a:r>
            <a:endParaRPr lang="es-CL" sz="4000" b="1" dirty="0">
              <a:solidFill>
                <a:schemeClr val="accent5">
                  <a:lumMod val="50000"/>
                </a:schemeClr>
              </a:solidFill>
              <a:latin typeface="Museo Slab 900" panose="02000000000000000000" pitchFamily="2" charset="77"/>
            </a:endParaRPr>
          </a:p>
        </p:txBody>
      </p:sp>
      <p:sp>
        <p:nvSpPr>
          <p:cNvPr id="12" name="Marcador de contenido 2">
            <a:extLst>
              <a:ext uri="{FF2B5EF4-FFF2-40B4-BE49-F238E27FC236}">
                <a16:creationId xmlns="" xmlns:a16="http://schemas.microsoft.com/office/drawing/2014/main" id="{29467BAA-E74F-ED4F-8D86-6EC289388837}"/>
              </a:ext>
            </a:extLst>
          </p:cNvPr>
          <p:cNvSpPr>
            <a:spLocks noGrp="1"/>
          </p:cNvSpPr>
          <p:nvPr/>
        </p:nvSpPr>
        <p:spPr>
          <a:xfrm>
            <a:off x="2842054" y="2370737"/>
            <a:ext cx="4039629" cy="39792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0" cap="none" spc="0" normalizeH="0" baseline="0" noProof="0" dirty="0">
              <a:ln>
                <a:noFill/>
              </a:ln>
              <a:solidFill>
                <a:srgbClr val="4C6598">
                  <a:lumMod val="75000"/>
                </a:srgbClr>
              </a:solidFill>
              <a:effectLst/>
              <a:uLnTx/>
              <a:uFillTx/>
              <a:latin typeface="gobCL" pitchFamily="2" charset="77"/>
            </a:endParaRPr>
          </a:p>
        </p:txBody>
      </p:sp>
      <p:pic>
        <p:nvPicPr>
          <p:cNvPr id="18" name="Marcador de contenido 9">
            <a:extLst>
              <a:ext uri="{FF2B5EF4-FFF2-40B4-BE49-F238E27FC236}">
                <a16:creationId xmlns="" xmlns:a16="http://schemas.microsoft.com/office/drawing/2014/main" id="{5BE24E5C-3882-4D47-95CE-406680979F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68" y="1231960"/>
            <a:ext cx="744773" cy="199913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542195" y="1533540"/>
            <a:ext cx="35755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200" b="1" dirty="0" smtClean="0">
                <a:solidFill>
                  <a:schemeClr val="accent1">
                    <a:lumMod val="75000"/>
                  </a:schemeClr>
                </a:solidFill>
              </a:rPr>
              <a:t>Montos en Miles de $</a:t>
            </a:r>
            <a:endParaRPr lang="es-CL" sz="1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5519364"/>
              </p:ext>
            </p:extLst>
          </p:nvPr>
        </p:nvGraphicFramePr>
        <p:xfrm>
          <a:off x="609568" y="1813960"/>
          <a:ext cx="9221229" cy="4364121"/>
        </p:xfrm>
        <a:graphic>
          <a:graphicData uri="http://schemas.openxmlformats.org/drawingml/2006/table">
            <a:tbl>
              <a:tblPr>
                <a:tableStyleId>{22838BEF-8BB2-4498-84A7-C5851F593DF1}</a:tableStyleId>
              </a:tblPr>
              <a:tblGrid>
                <a:gridCol w="156336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20564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20233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18246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063224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967168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1015526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1021491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</a:tblGrid>
              <a:tr h="237227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L" sz="900" b="1" u="none" strike="noStrike" dirty="0">
                          <a:effectLst/>
                        </a:rPr>
                        <a:t>REGION</a:t>
                      </a:r>
                      <a:endParaRPr lang="es-CL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53" marR="6553" marT="6553" marB="0" anchor="ctr">
                    <a:solidFill>
                      <a:srgbClr val="F5F9FD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CL" sz="900" b="1" u="none" strike="noStrike" dirty="0">
                          <a:effectLst/>
                        </a:rPr>
                        <a:t>7% FNDR ACTIVIDADES</a:t>
                      </a:r>
                      <a:endParaRPr lang="es-CL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53" marR="6553" marT="6553" marB="0" anchor="ctr">
                    <a:solidFill>
                      <a:srgbClr val="F5F9F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L" sz="900" b="1" u="none" strike="noStrike">
                          <a:effectLst/>
                        </a:rPr>
                        <a:t>CORPORACIONES REGIONALES</a:t>
                      </a:r>
                      <a:endParaRPr lang="es-CL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53" marR="6553" marT="6553" marB="0" anchor="ctr">
                    <a:solidFill>
                      <a:srgbClr val="F5F9F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s-CL" sz="900" b="1" u="none" strike="noStrike">
                          <a:effectLst/>
                        </a:rPr>
                        <a:t>APLICACIÓN GLOSA 02 - NUMERAL 2.3 SUBSIDIOS</a:t>
                      </a:r>
                      <a:endParaRPr lang="es-CL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53" marR="6553" marT="6553" marB="0" anchor="ctr">
                    <a:solidFill>
                      <a:srgbClr val="F5F9F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L" sz="900" b="1" u="none" strike="noStrike" dirty="0">
                          <a:effectLst/>
                        </a:rPr>
                        <a:t>Total</a:t>
                      </a:r>
                      <a:endParaRPr lang="es-CL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53" marR="6553" marT="6553" marB="0" anchor="ctr">
                    <a:solidFill>
                      <a:srgbClr val="F5F9F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6059"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1" u="none" strike="noStrike" dirty="0">
                          <a:effectLst/>
                        </a:rPr>
                        <a:t>Al Sector Privado</a:t>
                      </a:r>
                      <a:endParaRPr lang="es-CL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53" marR="6553" marT="6553" marB="0" anchor="ctr"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1" u="none" strike="noStrike" dirty="0">
                          <a:effectLst/>
                        </a:rPr>
                        <a:t>Otras Instituciones Públicas</a:t>
                      </a:r>
                      <a:endParaRPr lang="es-CL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53" marR="6553" marT="6553" marB="0" anchor="ctr">
                    <a:solidFill>
                      <a:srgbClr val="F5F9FD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1" u="none" strike="noStrike" dirty="0">
                          <a:effectLst/>
                        </a:rPr>
                        <a:t>Al Sector Privado</a:t>
                      </a:r>
                      <a:endParaRPr lang="es-CL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53" marR="6553" marT="6553" marB="0" anchor="ctr"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1" u="none" strike="noStrike" dirty="0">
                          <a:effectLst/>
                        </a:rPr>
                        <a:t>Otras Instituciones Públicas</a:t>
                      </a:r>
                      <a:endParaRPr lang="es-CL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53" marR="6553" marT="6553" marB="0" anchor="ctr"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1" u="none" strike="noStrike" dirty="0">
                          <a:effectLst/>
                        </a:rPr>
                        <a:t>Al Gobierno Central </a:t>
                      </a:r>
                      <a:endParaRPr lang="es-CL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53" marR="6553" marT="6553" marB="0" anchor="ctr">
                    <a:solidFill>
                      <a:srgbClr val="F5F9FD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31064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 dirty="0">
                          <a:effectLst/>
                        </a:rPr>
                        <a:t>ARICA - PARINACOTA</a:t>
                      </a:r>
                      <a:endParaRPr lang="es-CL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53" marR="6553" marT="6553" marB="0" anchor="b"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            -   </a:t>
                      </a:r>
                      <a:endParaRPr lang="es-C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53" marR="6553" marT="6553" marB="0" anchor="b"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 dirty="0">
                          <a:effectLst/>
                        </a:rPr>
                        <a:t>                                  -   </a:t>
                      </a:r>
                      <a:endParaRPr lang="es-CL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53" marR="6553" marT="6553" marB="0" anchor="b"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            -   </a:t>
                      </a:r>
                      <a:endParaRPr lang="es-C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53" marR="6553" marT="6553" marB="0" anchor="b"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        -   </a:t>
                      </a:r>
                      <a:endParaRPr lang="es-C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53" marR="6553" marT="6553" marB="0" anchor="b"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   -   </a:t>
                      </a:r>
                      <a:endParaRPr lang="es-C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53" marR="6553" marT="6553" marB="0" anchor="b"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     -   </a:t>
                      </a:r>
                      <a:endParaRPr lang="es-C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53" marR="6553" marT="6553" marB="0" anchor="b"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        -   </a:t>
                      </a:r>
                      <a:endParaRPr lang="es-C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53" marR="6553" marT="6553" marB="0" anchor="b">
                    <a:solidFill>
                      <a:srgbClr val="F5F9F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37227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 dirty="0">
                          <a:effectLst/>
                        </a:rPr>
                        <a:t>TARAPACA</a:t>
                      </a:r>
                      <a:endParaRPr lang="es-CL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53" marR="6553" marT="6553" marB="0" anchor="b"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   21.936 </a:t>
                      </a:r>
                      <a:endParaRPr lang="es-C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53" marR="6553" marT="6553" marB="0" anchor="b"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 dirty="0">
                          <a:effectLst/>
                        </a:rPr>
                        <a:t>                                  -   </a:t>
                      </a:r>
                      <a:endParaRPr lang="es-CL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53" marR="6553" marT="6553" marB="0" anchor="b"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 dirty="0">
                          <a:effectLst/>
                        </a:rPr>
                        <a:t>                                 -   </a:t>
                      </a:r>
                      <a:endParaRPr lang="es-CL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53" marR="6553" marT="6553" marB="0" anchor="b"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        -   </a:t>
                      </a:r>
                      <a:endParaRPr lang="es-C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53" marR="6553" marT="6553" marB="0" anchor="b"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12.126 </a:t>
                      </a:r>
                      <a:endParaRPr lang="es-C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53" marR="6553" marT="6553" marB="0" anchor="b"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     -   </a:t>
                      </a:r>
                      <a:endParaRPr lang="es-C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53" marR="6553" marT="6553" marB="0" anchor="b"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34.062 </a:t>
                      </a:r>
                      <a:endParaRPr lang="es-C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53" marR="6553" marT="6553" marB="0" anchor="b">
                    <a:solidFill>
                      <a:srgbClr val="F5F9F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37227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 dirty="0">
                          <a:effectLst/>
                        </a:rPr>
                        <a:t>ANTOFAGASTA</a:t>
                      </a:r>
                      <a:endParaRPr lang="es-CL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53" marR="6553" marT="6553" marB="0" anchor="b"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   14.998 </a:t>
                      </a:r>
                      <a:endParaRPr lang="es-C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53" marR="6553" marT="6553" marB="0" anchor="b"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 190.695 </a:t>
                      </a:r>
                      <a:endParaRPr lang="es-C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53" marR="6553" marT="6553" marB="0" anchor="b"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1.204.660 </a:t>
                      </a:r>
                      <a:endParaRPr lang="es-C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53" marR="6553" marT="6553" marB="0" anchor="b"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        -   </a:t>
                      </a:r>
                      <a:endParaRPr lang="es-C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53" marR="6553" marT="6553" marB="0" anchor="b"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230.922 </a:t>
                      </a:r>
                      <a:endParaRPr lang="es-C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53" marR="6553" marT="6553" marB="0" anchor="b"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     -   </a:t>
                      </a:r>
                      <a:endParaRPr lang="es-C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53" marR="6553" marT="6553" marB="0" anchor="b"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1.641.274 </a:t>
                      </a:r>
                      <a:endParaRPr lang="es-C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53" marR="6553" marT="6553" marB="0" anchor="b">
                    <a:solidFill>
                      <a:srgbClr val="F5F9F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31064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 dirty="0">
                          <a:effectLst/>
                        </a:rPr>
                        <a:t>ATACAMA</a:t>
                      </a:r>
                      <a:endParaRPr lang="es-CL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53" marR="6553" marT="6553" marB="0" anchor="b"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            -   </a:t>
                      </a:r>
                      <a:endParaRPr lang="es-C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53" marR="6553" marT="6553" marB="0" anchor="b"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             -   </a:t>
                      </a:r>
                      <a:endParaRPr lang="es-C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53" marR="6553" marT="6553" marB="0" anchor="b"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 dirty="0">
                          <a:effectLst/>
                        </a:rPr>
                        <a:t>                                 -   </a:t>
                      </a:r>
                      <a:endParaRPr lang="es-CL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53" marR="6553" marT="6553" marB="0" anchor="b"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        -   </a:t>
                      </a:r>
                      <a:endParaRPr lang="es-C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53" marR="6553" marT="6553" marB="0" anchor="b"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   -   </a:t>
                      </a:r>
                      <a:endParaRPr lang="es-C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53" marR="6553" marT="6553" marB="0" anchor="b"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 dirty="0">
                          <a:effectLst/>
                        </a:rPr>
                        <a:t>                          -   </a:t>
                      </a:r>
                      <a:endParaRPr lang="es-CL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53" marR="6553" marT="6553" marB="0" anchor="b"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        -   </a:t>
                      </a:r>
                      <a:endParaRPr lang="es-C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53" marR="6553" marT="6553" marB="0" anchor="b">
                    <a:solidFill>
                      <a:srgbClr val="F5F9F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37227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 dirty="0">
                          <a:effectLst/>
                        </a:rPr>
                        <a:t>COQUIMBO</a:t>
                      </a:r>
                      <a:endParaRPr lang="es-CL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53" marR="6553" marT="6553" marB="0" anchor="b"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            -   </a:t>
                      </a:r>
                      <a:endParaRPr lang="es-C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53" marR="6553" marT="6553" marB="0" anchor="b"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             -   </a:t>
                      </a:r>
                      <a:endParaRPr lang="es-C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53" marR="6553" marT="6553" marB="0" anchor="b"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 dirty="0">
                          <a:effectLst/>
                        </a:rPr>
                        <a:t>                     795.262 </a:t>
                      </a:r>
                      <a:endParaRPr lang="es-CL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53" marR="6553" marT="6553" marB="0" anchor="b"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        -   </a:t>
                      </a:r>
                      <a:endParaRPr lang="es-C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53" marR="6553" marT="6553" marB="0" anchor="b"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   -   </a:t>
                      </a:r>
                      <a:endParaRPr lang="es-C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53" marR="6553" marT="6553" marB="0" anchor="b"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     -   </a:t>
                      </a:r>
                      <a:endParaRPr lang="es-C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53" marR="6553" marT="6553" marB="0" anchor="b"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795.262 </a:t>
                      </a:r>
                      <a:endParaRPr lang="es-C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53" marR="6553" marT="6553" marB="0" anchor="b">
                    <a:solidFill>
                      <a:srgbClr val="F5F9F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37227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 dirty="0">
                          <a:effectLst/>
                        </a:rPr>
                        <a:t>VALPARAISO</a:t>
                      </a:r>
                      <a:endParaRPr lang="es-CL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53" marR="6553" marT="6553" marB="0" anchor="b"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   97.347 </a:t>
                      </a:r>
                      <a:endParaRPr lang="es-C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53" marR="6553" marT="6553" marB="0" anchor="b"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   63.500 </a:t>
                      </a:r>
                      <a:endParaRPr lang="es-C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53" marR="6553" marT="6553" marB="0" anchor="b"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            -   </a:t>
                      </a:r>
                      <a:endParaRPr lang="es-C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53" marR="6553" marT="6553" marB="0" anchor="b"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 dirty="0">
                          <a:effectLst/>
                        </a:rPr>
                        <a:t>                             -   </a:t>
                      </a:r>
                      <a:endParaRPr lang="es-CL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53" marR="6553" marT="6553" marB="0" anchor="b"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   -   </a:t>
                      </a:r>
                      <a:endParaRPr lang="es-C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53" marR="6553" marT="6553" marB="0" anchor="b"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     -   </a:t>
                      </a:r>
                      <a:endParaRPr lang="es-C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53" marR="6553" marT="6553" marB="0" anchor="b"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160.847 </a:t>
                      </a:r>
                      <a:endParaRPr lang="es-C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53" marR="6553" marT="6553" marB="0" anchor="b">
                    <a:solidFill>
                      <a:srgbClr val="F5F9F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37227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 dirty="0">
                          <a:effectLst/>
                        </a:rPr>
                        <a:t>METROPOLITANA</a:t>
                      </a:r>
                      <a:endParaRPr lang="es-CL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53" marR="6553" marT="6553" marB="0" anchor="b"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            -   </a:t>
                      </a:r>
                      <a:endParaRPr lang="es-C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53" marR="6553" marT="6553" marB="0" anchor="b"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             -   </a:t>
                      </a:r>
                      <a:endParaRPr lang="es-C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53" marR="6553" marT="6553" marB="0" anchor="b"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2.142.000 </a:t>
                      </a:r>
                      <a:endParaRPr lang="es-C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53" marR="6553" marT="6553" marB="0" anchor="b"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 dirty="0">
                          <a:effectLst/>
                        </a:rPr>
                        <a:t>                             -   </a:t>
                      </a:r>
                      <a:endParaRPr lang="es-CL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53" marR="6553" marT="6553" marB="0" anchor="b"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 dirty="0">
                          <a:effectLst/>
                        </a:rPr>
                        <a:t>                        -   </a:t>
                      </a:r>
                      <a:endParaRPr lang="es-CL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53" marR="6553" marT="6553" marB="0" anchor="b"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     -   </a:t>
                      </a:r>
                      <a:endParaRPr lang="es-C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53" marR="6553" marT="6553" marB="0" anchor="b"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2.142.000 </a:t>
                      </a:r>
                      <a:endParaRPr lang="es-C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53" marR="6553" marT="6553" marB="0" anchor="b">
                    <a:solidFill>
                      <a:srgbClr val="F5F9F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237227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 dirty="0">
                          <a:effectLst/>
                        </a:rPr>
                        <a:t>O'HIGGINS</a:t>
                      </a:r>
                      <a:endParaRPr lang="es-CL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53" marR="6553" marT="6553" marB="0" anchor="b"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348.094 </a:t>
                      </a:r>
                      <a:endParaRPr lang="es-C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53" marR="6553" marT="6553" marB="0" anchor="b"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      6.600 </a:t>
                      </a:r>
                      <a:endParaRPr lang="es-C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53" marR="6553" marT="6553" marB="0" anchor="b"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953.900 </a:t>
                      </a:r>
                      <a:endParaRPr lang="es-C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53" marR="6553" marT="6553" marB="0" anchor="b"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        -   </a:t>
                      </a:r>
                      <a:endParaRPr lang="es-C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53" marR="6553" marT="6553" marB="0" anchor="b"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 dirty="0">
                          <a:effectLst/>
                        </a:rPr>
                        <a:t>                        -   </a:t>
                      </a:r>
                      <a:endParaRPr lang="es-CL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53" marR="6553" marT="6553" marB="0" anchor="b"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     -   </a:t>
                      </a:r>
                      <a:endParaRPr lang="es-C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53" marR="6553" marT="6553" marB="0" anchor="b"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1.308.594 </a:t>
                      </a:r>
                      <a:endParaRPr lang="es-C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53" marR="6553" marT="6553" marB="0" anchor="b">
                    <a:solidFill>
                      <a:srgbClr val="F5F9F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237227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 dirty="0">
                          <a:effectLst/>
                        </a:rPr>
                        <a:t>MAULE</a:t>
                      </a:r>
                      <a:endParaRPr lang="es-CL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53" marR="6553" marT="6553" marB="0" anchor="b"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     6.960 </a:t>
                      </a:r>
                      <a:endParaRPr lang="es-C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53" marR="6553" marT="6553" marB="0" anchor="b"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             -   </a:t>
                      </a:r>
                      <a:endParaRPr lang="es-C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53" marR="6553" marT="6553" marB="0" anchor="b"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538.806 </a:t>
                      </a:r>
                      <a:endParaRPr lang="es-C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53" marR="6553" marT="6553" marB="0" anchor="b"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        -   </a:t>
                      </a:r>
                      <a:endParaRPr lang="es-C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53" marR="6553" marT="6553" marB="0" anchor="b"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 dirty="0">
                          <a:effectLst/>
                        </a:rPr>
                        <a:t>                        -   </a:t>
                      </a:r>
                      <a:endParaRPr lang="es-CL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53" marR="6553" marT="6553" marB="0" anchor="b"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     -   </a:t>
                      </a:r>
                      <a:endParaRPr lang="es-C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53" marR="6553" marT="6553" marB="0" anchor="b"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545.766 </a:t>
                      </a:r>
                      <a:endParaRPr lang="es-C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53" marR="6553" marT="6553" marB="0" anchor="b">
                    <a:solidFill>
                      <a:srgbClr val="F5F9F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237227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 dirty="0">
                          <a:effectLst/>
                        </a:rPr>
                        <a:t>ÑUBLE</a:t>
                      </a:r>
                      <a:endParaRPr lang="es-CL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53" marR="6553" marT="6553" marB="0" anchor="b"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124.894 </a:t>
                      </a:r>
                      <a:endParaRPr lang="es-C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53" marR="6553" marT="6553" marB="0" anchor="b"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             -   </a:t>
                      </a:r>
                      <a:endParaRPr lang="es-C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53" marR="6553" marT="6553" marB="0" anchor="b"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            -   </a:t>
                      </a:r>
                      <a:endParaRPr lang="es-C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53" marR="6553" marT="6553" marB="0" anchor="b"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        -   </a:t>
                      </a:r>
                      <a:endParaRPr lang="es-C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53" marR="6553" marT="6553" marB="0" anchor="b"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 dirty="0">
                          <a:effectLst/>
                        </a:rPr>
                        <a:t>                        -   </a:t>
                      </a:r>
                      <a:endParaRPr lang="es-CL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53" marR="6553" marT="6553" marB="0" anchor="b"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     -   </a:t>
                      </a:r>
                      <a:endParaRPr lang="es-C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53" marR="6553" marT="6553" marB="0" anchor="b"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124.894 </a:t>
                      </a:r>
                      <a:endParaRPr lang="es-C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53" marR="6553" marT="6553" marB="0" anchor="b">
                    <a:solidFill>
                      <a:srgbClr val="F5F9F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237227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 dirty="0">
                          <a:effectLst/>
                        </a:rPr>
                        <a:t>BIO - BIO</a:t>
                      </a:r>
                      <a:endParaRPr lang="es-CL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53" marR="6553" marT="6553" marB="0" anchor="b"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514.706 </a:t>
                      </a:r>
                      <a:endParaRPr lang="es-C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53" marR="6553" marT="6553" marB="0" anchor="b"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 138.070 </a:t>
                      </a:r>
                      <a:endParaRPr lang="es-C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53" marR="6553" marT="6553" marB="0" anchor="b"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            -   </a:t>
                      </a:r>
                      <a:endParaRPr lang="es-C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53" marR="6553" marT="6553" marB="0" anchor="b"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419.786 </a:t>
                      </a:r>
                      <a:endParaRPr lang="es-C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53" marR="6553" marT="6553" marB="0" anchor="b"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 dirty="0">
                          <a:effectLst/>
                        </a:rPr>
                        <a:t>                        -   </a:t>
                      </a:r>
                      <a:endParaRPr lang="es-CL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53" marR="6553" marT="6553" marB="0" anchor="b"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 dirty="0">
                          <a:effectLst/>
                        </a:rPr>
                        <a:t>                          -   </a:t>
                      </a:r>
                      <a:endParaRPr lang="es-CL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53" marR="6553" marT="6553" marB="0" anchor="b"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1.072.563 </a:t>
                      </a:r>
                      <a:endParaRPr lang="es-C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53" marR="6553" marT="6553" marB="0" anchor="b">
                    <a:solidFill>
                      <a:srgbClr val="F5F9F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131064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 dirty="0">
                          <a:effectLst/>
                        </a:rPr>
                        <a:t>ARAUCANIA</a:t>
                      </a:r>
                      <a:endParaRPr lang="es-CL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53" marR="6553" marT="6553" marB="0" anchor="b"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            -   </a:t>
                      </a:r>
                      <a:endParaRPr lang="es-C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53" marR="6553" marT="6553" marB="0" anchor="b"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             -   </a:t>
                      </a:r>
                      <a:endParaRPr lang="es-C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53" marR="6553" marT="6553" marB="0" anchor="b"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            -   </a:t>
                      </a:r>
                      <a:endParaRPr lang="es-C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53" marR="6553" marT="6553" marB="0" anchor="b"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        -   </a:t>
                      </a:r>
                      <a:endParaRPr lang="es-C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53" marR="6553" marT="6553" marB="0" anchor="b"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   -   </a:t>
                      </a:r>
                      <a:endParaRPr lang="es-C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53" marR="6553" marT="6553" marB="0" anchor="b"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 dirty="0">
                          <a:effectLst/>
                        </a:rPr>
                        <a:t>                          -   </a:t>
                      </a:r>
                      <a:endParaRPr lang="es-CL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53" marR="6553" marT="6553" marB="0" anchor="b"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        -   </a:t>
                      </a:r>
                      <a:endParaRPr lang="es-C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53" marR="6553" marT="6553" marB="0" anchor="b">
                    <a:solidFill>
                      <a:srgbClr val="F5F9F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237227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 dirty="0">
                          <a:effectLst/>
                        </a:rPr>
                        <a:t>LOS RIOS</a:t>
                      </a:r>
                      <a:endParaRPr lang="es-CL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53" marR="6553" marT="6553" marB="0" anchor="b"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154.563 </a:t>
                      </a:r>
                      <a:endParaRPr lang="es-C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53" marR="6553" marT="6553" marB="0" anchor="b"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             -   </a:t>
                      </a:r>
                      <a:endParaRPr lang="es-C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53" marR="6553" marT="6553" marB="0" anchor="b"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1.289.000 </a:t>
                      </a:r>
                      <a:endParaRPr lang="es-C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53" marR="6553" marT="6553" marB="0" anchor="b"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        -   </a:t>
                      </a:r>
                      <a:endParaRPr lang="es-C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53" marR="6553" marT="6553" marB="0" anchor="b"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   -   </a:t>
                      </a:r>
                      <a:endParaRPr lang="es-C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53" marR="6553" marT="6553" marB="0" anchor="b"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 dirty="0">
                          <a:effectLst/>
                        </a:rPr>
                        <a:t>                          -   </a:t>
                      </a:r>
                      <a:endParaRPr lang="es-CL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53" marR="6553" marT="6553" marB="0" anchor="b"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1.443.563 </a:t>
                      </a:r>
                      <a:endParaRPr lang="es-C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53" marR="6553" marT="6553" marB="0" anchor="b">
                    <a:solidFill>
                      <a:srgbClr val="F5F9F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  <a:tr h="237227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 dirty="0">
                          <a:effectLst/>
                        </a:rPr>
                        <a:t>LOS LAGOS</a:t>
                      </a:r>
                      <a:endParaRPr lang="es-CL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53" marR="6553" marT="6553" marB="0" anchor="b"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     2.900 </a:t>
                      </a:r>
                      <a:endParaRPr lang="es-C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53" marR="6553" marT="6553" marB="0" anchor="b"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             -   </a:t>
                      </a:r>
                      <a:endParaRPr lang="es-C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53" marR="6553" marT="6553" marB="0" anchor="b"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            -   </a:t>
                      </a:r>
                      <a:endParaRPr lang="es-C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53" marR="6553" marT="6553" marB="0" anchor="b"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121.360 </a:t>
                      </a:r>
                      <a:endParaRPr lang="es-C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53" marR="6553" marT="6553" marB="0" anchor="b"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   -   </a:t>
                      </a:r>
                      <a:endParaRPr lang="es-C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53" marR="6553" marT="6553" marB="0" anchor="b"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 dirty="0">
                          <a:effectLst/>
                        </a:rPr>
                        <a:t>                          -   </a:t>
                      </a:r>
                      <a:endParaRPr lang="es-CL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53" marR="6553" marT="6553" marB="0" anchor="b"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124.260 </a:t>
                      </a:r>
                      <a:endParaRPr lang="es-C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53" marR="6553" marT="6553" marB="0" anchor="b">
                    <a:solidFill>
                      <a:srgbClr val="F5F9F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5"/>
                  </a:ext>
                </a:extLst>
              </a:tr>
              <a:tr h="237227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 dirty="0">
                          <a:effectLst/>
                        </a:rPr>
                        <a:t>AYSEN</a:t>
                      </a:r>
                      <a:endParaRPr lang="es-CL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53" marR="6553" marT="6553" marB="0" anchor="b"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275.118 </a:t>
                      </a:r>
                      <a:endParaRPr lang="es-C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53" marR="6553" marT="6553" marB="0" anchor="b"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   29.572 </a:t>
                      </a:r>
                      <a:endParaRPr lang="es-C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53" marR="6553" marT="6553" marB="0" anchor="b"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507.746 </a:t>
                      </a:r>
                      <a:endParaRPr lang="es-C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53" marR="6553" marT="6553" marB="0" anchor="b"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        -   </a:t>
                      </a:r>
                      <a:endParaRPr lang="es-C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53" marR="6553" marT="6553" marB="0" anchor="b"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   -   </a:t>
                      </a:r>
                      <a:endParaRPr lang="es-C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53" marR="6553" marT="6553" marB="0" anchor="b"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 dirty="0">
                          <a:effectLst/>
                        </a:rPr>
                        <a:t>                          -   </a:t>
                      </a:r>
                      <a:endParaRPr lang="es-CL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53" marR="6553" marT="6553" marB="0" anchor="b"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812.436 </a:t>
                      </a:r>
                      <a:endParaRPr lang="es-C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53" marR="6553" marT="6553" marB="0" anchor="b">
                    <a:solidFill>
                      <a:srgbClr val="F5F9F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6"/>
                  </a:ext>
                </a:extLst>
              </a:tr>
              <a:tr h="237227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 dirty="0">
                          <a:effectLst/>
                        </a:rPr>
                        <a:t>MAGALLANES</a:t>
                      </a:r>
                      <a:endParaRPr lang="es-CL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53" marR="6553" marT="6553" marB="0" anchor="b"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 dirty="0">
                          <a:effectLst/>
                        </a:rPr>
                        <a:t>                     315.368 </a:t>
                      </a:r>
                      <a:endParaRPr lang="es-CL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53" marR="6553" marT="6553" marB="0" anchor="b"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 dirty="0">
                          <a:effectLst/>
                        </a:rPr>
                        <a:t>                                  -   </a:t>
                      </a:r>
                      <a:endParaRPr lang="es-CL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53" marR="6553" marT="6553" marB="0" anchor="b"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 dirty="0">
                          <a:effectLst/>
                        </a:rPr>
                        <a:t>                                 -   </a:t>
                      </a:r>
                      <a:endParaRPr lang="es-CL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53" marR="6553" marT="6553" marB="0" anchor="b"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 dirty="0">
                          <a:effectLst/>
                        </a:rPr>
                        <a:t>                             -   </a:t>
                      </a:r>
                      <a:endParaRPr lang="es-CL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53" marR="6553" marT="6553" marB="0" anchor="b"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   -   </a:t>
                      </a:r>
                      <a:endParaRPr lang="es-C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53" marR="6553" marT="6553" marB="0" anchor="b"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 dirty="0">
                          <a:effectLst/>
                        </a:rPr>
                        <a:t>                          -   </a:t>
                      </a:r>
                      <a:endParaRPr lang="es-CL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53" marR="6553" marT="6553" marB="0" anchor="b"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 dirty="0">
                          <a:effectLst/>
                        </a:rPr>
                        <a:t>                  315.368 </a:t>
                      </a:r>
                      <a:endParaRPr lang="es-CL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53" marR="6553" marT="6553" marB="0" anchor="b">
                    <a:solidFill>
                      <a:srgbClr val="F5F9F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7"/>
                  </a:ext>
                </a:extLst>
              </a:tr>
              <a:tr h="190025"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1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TOTAL</a:t>
                      </a:r>
                      <a:endParaRPr lang="es-CL" sz="105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53" marR="6553" marT="6553" marB="0" anchor="b"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1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                  1.876.885 </a:t>
                      </a:r>
                      <a:endParaRPr lang="es-CL" sz="105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53" marR="6553" marT="6553" marB="0" anchor="b"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1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                      428.436 </a:t>
                      </a:r>
                      <a:endParaRPr lang="es-CL" sz="105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53" marR="6553" marT="6553" marB="0" anchor="b"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1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                  7.431.374 </a:t>
                      </a:r>
                      <a:endParaRPr lang="es-CL" sz="105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53" marR="6553" marT="6553" marB="0" anchor="b"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1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                 541.146 </a:t>
                      </a:r>
                      <a:endParaRPr lang="es-CL" sz="105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53" marR="6553" marT="6553" marB="0" anchor="b"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1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            243.048 </a:t>
                      </a:r>
                      <a:endParaRPr lang="es-CL" sz="105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53" marR="6553" marT="6553" marB="0" anchor="b"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1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                          -   </a:t>
                      </a:r>
                      <a:endParaRPr lang="es-CL" sz="105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53" marR="6553" marT="6553" marB="0" anchor="b"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1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            10.520.889 </a:t>
                      </a:r>
                      <a:endParaRPr lang="es-CL" sz="105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53" marR="6553" marT="6553" marB="0" anchor="b">
                    <a:solidFill>
                      <a:srgbClr val="F5F9F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8"/>
                  </a:ext>
                </a:extLst>
              </a:tr>
            </a:tbl>
          </a:graphicData>
        </a:graphic>
      </p:graphicFrame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DDF7F65A-2A14-6D46-87C7-F0E68A09B1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6313" y="5495827"/>
            <a:ext cx="1846970" cy="1242114"/>
          </a:xfrm>
          <a:prstGeom prst="rect">
            <a:avLst/>
          </a:prstGeom>
        </p:spPr>
      </p:pic>
      <p:sp>
        <p:nvSpPr>
          <p:cNvPr id="8" name="Marcador de pie de página 3">
            <a:extLst>
              <a:ext uri="{FF2B5EF4-FFF2-40B4-BE49-F238E27FC236}">
                <a16:creationId xmlns="" xmlns:a16="http://schemas.microsoft.com/office/drawing/2014/main" id="{76F8C08A-9630-3F40-802E-1F7A0BF2B5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231345" y="6508166"/>
            <a:ext cx="3073399" cy="365125"/>
          </a:xfrm>
        </p:spPr>
        <p:txBody>
          <a:bodyPr/>
          <a:lstStyle/>
          <a:p>
            <a:r>
              <a:rPr lang="es-CL" sz="1050" dirty="0">
                <a:latin typeface="gobCL"/>
              </a:rPr>
              <a:t>Gobierno de Chile - SUBDERE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568" y="11895"/>
            <a:ext cx="2098767" cy="99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597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F2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ítulo 14">
            <a:extLst>
              <a:ext uri="{FF2B5EF4-FFF2-40B4-BE49-F238E27FC236}">
                <a16:creationId xmlns="" xmlns:a16="http://schemas.microsoft.com/office/drawing/2014/main" id="{48F50B0B-2DD7-9447-A6E4-49F585684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275" y="444893"/>
            <a:ext cx="11452714" cy="771679"/>
          </a:xfrm>
        </p:spPr>
        <p:txBody>
          <a:bodyPr>
            <a:normAutofit fontScale="90000"/>
          </a:bodyPr>
          <a:lstStyle/>
          <a:p>
            <a:r>
              <a:rPr lang="es-CL" sz="4000" b="1" dirty="0" smtClean="0">
                <a:solidFill>
                  <a:schemeClr val="accent5">
                    <a:lumMod val="50000"/>
                  </a:schemeClr>
                </a:solidFill>
                <a:latin typeface="Museo Slab 900" panose="02000000000000000000" pitchFamily="2" charset="77"/>
              </a:rPr>
              <a:t>Ejecución Presupuestaria Transferencias de Capital  al 31 </a:t>
            </a:r>
            <a:r>
              <a:rPr lang="es-CL" sz="4000" b="1" dirty="0">
                <a:solidFill>
                  <a:schemeClr val="accent5">
                    <a:lumMod val="50000"/>
                  </a:schemeClr>
                </a:solidFill>
                <a:latin typeface="Museo Slab 900" panose="02000000000000000000" pitchFamily="2" charset="77"/>
              </a:rPr>
              <a:t>de </a:t>
            </a:r>
            <a:r>
              <a:rPr lang="es-CL" sz="4000" b="1" dirty="0" smtClean="0">
                <a:solidFill>
                  <a:schemeClr val="accent5">
                    <a:lumMod val="50000"/>
                  </a:schemeClr>
                </a:solidFill>
                <a:latin typeface="Museo Slab 900" panose="02000000000000000000" pitchFamily="2" charset="77"/>
              </a:rPr>
              <a:t>marzo </a:t>
            </a:r>
            <a:endParaRPr lang="es-CL" sz="4000" b="1" dirty="0">
              <a:solidFill>
                <a:schemeClr val="accent5">
                  <a:lumMod val="50000"/>
                </a:schemeClr>
              </a:solidFill>
              <a:latin typeface="Museo Slab 900" panose="02000000000000000000" pitchFamily="2" charset="77"/>
            </a:endParaRPr>
          </a:p>
        </p:txBody>
      </p:sp>
      <p:pic>
        <p:nvPicPr>
          <p:cNvPr id="18" name="Marcador de contenido 9">
            <a:extLst>
              <a:ext uri="{FF2B5EF4-FFF2-40B4-BE49-F238E27FC236}">
                <a16:creationId xmlns="" xmlns:a16="http://schemas.microsoft.com/office/drawing/2014/main" id="{5BE24E5C-3882-4D47-95CE-406680979F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311" y="1285609"/>
            <a:ext cx="744773" cy="199913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321275" y="1499143"/>
            <a:ext cx="35755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200" b="1" dirty="0" smtClean="0">
                <a:solidFill>
                  <a:schemeClr val="accent1">
                    <a:lumMod val="75000"/>
                  </a:schemeClr>
                </a:solidFill>
              </a:rPr>
              <a:t>Montos en Miles de $</a:t>
            </a:r>
            <a:endParaRPr lang="es-CL" sz="1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4025305"/>
              </p:ext>
            </p:extLst>
          </p:nvPr>
        </p:nvGraphicFramePr>
        <p:xfrm>
          <a:off x="391311" y="1781714"/>
          <a:ext cx="9259160" cy="4443881"/>
        </p:xfrm>
        <a:graphic>
          <a:graphicData uri="http://schemas.openxmlformats.org/drawingml/2006/table">
            <a:tbl>
              <a:tblPr>
                <a:tableStyleId>{22838BEF-8BB2-4498-84A7-C5851F593DF1}</a:tableStyleId>
              </a:tblPr>
              <a:tblGrid>
                <a:gridCol w="161941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33826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33451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27454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27454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203316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1214562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</a:tblGrid>
              <a:tr h="47714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1" u="none" strike="noStrike" dirty="0">
                          <a:effectLst/>
                        </a:rPr>
                        <a:t>Región</a:t>
                      </a:r>
                      <a:endParaRPr lang="es-CL" sz="9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1" u="none" strike="noStrike" dirty="0">
                          <a:effectLst/>
                        </a:rPr>
                        <a:t>Programa Saneamiento Sanitario</a:t>
                      </a:r>
                      <a:endParaRPr lang="es-CL" sz="9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1" u="none" strike="noStrike" dirty="0">
                          <a:effectLst/>
                        </a:rPr>
                        <a:t>Fondo Regional Iniciativa Local (FRIL)</a:t>
                      </a:r>
                      <a:endParaRPr lang="es-CL" sz="9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1" u="none" strike="noStrike" dirty="0">
                          <a:effectLst/>
                        </a:rPr>
                        <a:t>Transferencias a  Municipios para obras de Educación </a:t>
                      </a:r>
                      <a:endParaRPr lang="es-CL" sz="9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1" u="none" strike="noStrike" dirty="0">
                          <a:effectLst/>
                        </a:rPr>
                        <a:t>Transferencias FIC - Fomento Productivo</a:t>
                      </a:r>
                      <a:endParaRPr lang="es-CL" sz="9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1" u="none" strike="noStrike" dirty="0">
                          <a:effectLst/>
                        </a:rPr>
                        <a:t>Transferencias al Sector Privado</a:t>
                      </a:r>
                      <a:endParaRPr lang="es-CL" sz="9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1" u="none" strike="noStrike" dirty="0">
                          <a:effectLst/>
                        </a:rPr>
                        <a:t>Total</a:t>
                      </a:r>
                      <a:endParaRPr lang="es-CL" sz="9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18125"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u="none" strike="noStrike">
                          <a:effectLst/>
                        </a:rPr>
                        <a:t>ARICA - PARINACOTA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                                 -  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                       49.068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                               -  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                        7.600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                             -  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 dirty="0">
                          <a:effectLst/>
                        </a:rPr>
                        <a:t>                    56.668 </a:t>
                      </a:r>
                      <a:endParaRPr lang="es-CL" sz="9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18125"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u="none" strike="noStrike">
                          <a:effectLst/>
                        </a:rPr>
                        <a:t>TARAPACA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                                 -  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                       47.397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                               -  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                   110.468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                             -  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 dirty="0">
                          <a:effectLst/>
                        </a:rPr>
                        <a:t>                  157.865 </a:t>
                      </a:r>
                      <a:endParaRPr lang="es-CL" sz="9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18125"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u="none" strike="noStrike">
                          <a:effectLst/>
                        </a:rPr>
                        <a:t>ANTOFAGASTA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                                 -  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                     209.435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                   562.022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                   190.408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                             -  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 dirty="0">
                          <a:effectLst/>
                        </a:rPr>
                        <a:t>                  961.865 </a:t>
                      </a:r>
                      <a:endParaRPr lang="es-CL" sz="9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18125"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u="none" strike="noStrike">
                          <a:effectLst/>
                        </a:rPr>
                        <a:t>ATACAMA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                                 -  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                                 -  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                               -  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                      86.495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                             -  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 dirty="0">
                          <a:effectLst/>
                        </a:rPr>
                        <a:t>                    86.495 </a:t>
                      </a:r>
                      <a:endParaRPr lang="es-CL" sz="9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18125"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u="none" strike="noStrike">
                          <a:effectLst/>
                        </a:rPr>
                        <a:t>COQUIMBO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                     781.966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                          1.380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                               -  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                      31.852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                 127.160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 dirty="0">
                          <a:effectLst/>
                        </a:rPr>
                        <a:t>                  942.358 </a:t>
                      </a:r>
                      <a:endParaRPr lang="es-CL" sz="9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18125"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u="none" strike="noStrike">
                          <a:effectLst/>
                        </a:rPr>
                        <a:t>VALPARAISO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                                 -  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                     374.218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                               -  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                               -  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                             -  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 dirty="0">
                          <a:effectLst/>
                        </a:rPr>
                        <a:t>                  374.218 </a:t>
                      </a:r>
                      <a:endParaRPr lang="es-CL" sz="9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18125"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u="none" strike="noStrike">
                          <a:effectLst/>
                        </a:rPr>
                        <a:t>METROPOLITANA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                                 -  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                     689.664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                   553.083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                   251.589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                             -  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 dirty="0">
                          <a:effectLst/>
                        </a:rPr>
                        <a:t>              1.494.336 </a:t>
                      </a:r>
                      <a:endParaRPr lang="es-CL" sz="9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18125"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u="none" strike="noStrike">
                          <a:effectLst/>
                        </a:rPr>
                        <a:t>O'HIGGINS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                     549.999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                 1.365.254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                               -  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                      26.884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                             -  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 dirty="0">
                          <a:effectLst/>
                        </a:rPr>
                        <a:t>              1.942.137 </a:t>
                      </a:r>
                      <a:endParaRPr lang="es-CL" sz="9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218125"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u="none" strike="noStrike">
                          <a:effectLst/>
                        </a:rPr>
                        <a:t>MAULE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                  2.381.497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                     252.106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                               -  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                   424.729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                             -  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 dirty="0">
                          <a:effectLst/>
                        </a:rPr>
                        <a:t>              3.058.332 </a:t>
                      </a:r>
                      <a:endParaRPr lang="es-CL" sz="9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218125"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u="none" strike="noStrike">
                          <a:effectLst/>
                        </a:rPr>
                        <a:t>ÑUBLE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                                 -  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                     360.569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                               -  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                   774.718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                 943.790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 dirty="0">
                          <a:effectLst/>
                        </a:rPr>
                        <a:t>              2.079.077 </a:t>
                      </a:r>
                      <a:endParaRPr lang="es-CL" sz="9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218125"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u="none" strike="noStrike">
                          <a:effectLst/>
                        </a:rPr>
                        <a:t>BIO - BIO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                     599.300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                     746.625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                1.399.881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                   315.201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                             -  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 dirty="0">
                          <a:effectLst/>
                        </a:rPr>
                        <a:t>              3.061.008 </a:t>
                      </a:r>
                      <a:endParaRPr lang="es-CL" sz="9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218125"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u="none" strike="noStrike">
                          <a:effectLst/>
                        </a:rPr>
                        <a:t>ARAUCANIA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                        35.783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                       90.204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                               -  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                               -  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                             -  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 dirty="0">
                          <a:effectLst/>
                        </a:rPr>
                        <a:t>                  125.987 </a:t>
                      </a:r>
                      <a:endParaRPr lang="es-CL" sz="9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218125"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u="none" strike="noStrike">
                          <a:effectLst/>
                        </a:rPr>
                        <a:t>LOS RIOS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                                 -  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                     292.125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                               -  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                      63.037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                             -  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 dirty="0">
                          <a:effectLst/>
                        </a:rPr>
                        <a:t>                  355.163 </a:t>
                      </a:r>
                      <a:endParaRPr lang="es-CL" sz="9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123934"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u="none" strike="noStrike">
                          <a:effectLst/>
                        </a:rPr>
                        <a:t>LOS LAGOS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                                 -  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                 2.529.826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                               -  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                               -  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                 750.000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 dirty="0">
                          <a:effectLst/>
                        </a:rPr>
                        <a:t>              3.279.826 </a:t>
                      </a:r>
                      <a:endParaRPr lang="es-CL" sz="9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  <a:tr h="218125"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u="none" strike="noStrike">
                          <a:effectLst/>
                        </a:rPr>
                        <a:t>AYSEN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                                 -  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                     781.973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                               -  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                   534.242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                             -  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 dirty="0">
                          <a:effectLst/>
                        </a:rPr>
                        <a:t>              1.316.215 </a:t>
                      </a:r>
                      <a:endParaRPr lang="es-CL" sz="9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15"/>
                  </a:ext>
                </a:extLst>
              </a:tr>
              <a:tr h="157985"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u="none" strike="noStrike">
                          <a:effectLst/>
                        </a:rPr>
                        <a:t>MAGALLANES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                                 -  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                     116.332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                               -  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                               -  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                             -  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 dirty="0">
                          <a:effectLst/>
                        </a:rPr>
                        <a:t>                  116.332 </a:t>
                      </a:r>
                      <a:endParaRPr lang="es-CL" sz="9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16"/>
                  </a:ext>
                </a:extLst>
              </a:tr>
              <a:tr h="189470">
                <a:tc>
                  <a:txBody>
                    <a:bodyPr/>
                    <a:lstStyle/>
                    <a:p>
                      <a:pPr algn="ctr" fontAlgn="b"/>
                      <a:r>
                        <a:rPr lang="es-CL" sz="1000" b="1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 TOTAL </a:t>
                      </a:r>
                      <a:endParaRPr lang="es-CL" sz="10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000" b="1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           4.348.545 </a:t>
                      </a:r>
                      <a:endParaRPr lang="es-CL" sz="1000" b="1" i="0" u="none" strike="noStrike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000" b="1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           7.906.176 </a:t>
                      </a:r>
                      <a:endParaRPr lang="es-CL" sz="10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000" b="1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          2.514.986 </a:t>
                      </a:r>
                      <a:endParaRPr lang="es-CL" sz="10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000" b="1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          2.817.224 </a:t>
                      </a:r>
                      <a:endParaRPr lang="es-CL" sz="10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000" b="1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        1.820.950 </a:t>
                      </a:r>
                      <a:endParaRPr lang="es-CL" sz="10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000" b="1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      19.407.881 </a:t>
                      </a:r>
                      <a:endParaRPr lang="es-CL" sz="10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="" xmlns:a16="http://schemas.microsoft.com/office/drawing/2014/main" val="10017"/>
                  </a:ext>
                </a:extLst>
              </a:tr>
              <a:tr h="218125"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u="none" strike="noStrike" dirty="0">
                          <a:effectLst/>
                        </a:rPr>
                        <a:t>FONDEMA</a:t>
                      </a:r>
                      <a:endParaRPr lang="es-CL" sz="9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 dirty="0">
                          <a:effectLst/>
                        </a:rPr>
                        <a:t>                                 -   </a:t>
                      </a:r>
                      <a:endParaRPr lang="es-CL" sz="9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 dirty="0">
                          <a:effectLst/>
                        </a:rPr>
                        <a:t>                                 -   </a:t>
                      </a:r>
                      <a:endParaRPr lang="es-CL" sz="9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                               -  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                      61.742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                             -  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u="none" strike="noStrike" dirty="0">
                          <a:effectLst/>
                        </a:rPr>
                        <a:t>                    61.742 </a:t>
                      </a:r>
                      <a:endParaRPr lang="es-CL" sz="9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="" xmlns:a16="http://schemas.microsoft.com/office/drawing/2014/main" val="10018"/>
                  </a:ext>
                </a:extLst>
              </a:tr>
              <a:tr h="210243">
                <a:tc>
                  <a:txBody>
                    <a:bodyPr/>
                    <a:lstStyle/>
                    <a:p>
                      <a:pPr algn="ctr" fontAlgn="b"/>
                      <a:r>
                        <a:rPr lang="es-CL" sz="1000" b="1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 TOTAL GENERAL </a:t>
                      </a:r>
                      <a:endParaRPr lang="es-CL" sz="10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000" b="1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           4.348.545 </a:t>
                      </a:r>
                      <a:endParaRPr lang="es-CL" sz="10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000" b="1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           7.906.176 </a:t>
                      </a:r>
                      <a:endParaRPr lang="es-CL" sz="10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000" b="1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          2.514.986 </a:t>
                      </a:r>
                      <a:endParaRPr lang="es-CL" sz="10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000" b="1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          2.878.966 </a:t>
                      </a:r>
                      <a:endParaRPr lang="es-CL" sz="10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000" b="1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        1.820.950 </a:t>
                      </a:r>
                      <a:endParaRPr lang="es-CL" sz="10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000" b="1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      19.469.623 </a:t>
                      </a:r>
                      <a:endParaRPr lang="es-CL" sz="10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="" xmlns:a16="http://schemas.microsoft.com/office/drawing/2014/main" val="10019"/>
                  </a:ext>
                </a:extLst>
              </a:tr>
            </a:tbl>
          </a:graphicData>
        </a:graphic>
      </p:graphicFrame>
      <p:sp>
        <p:nvSpPr>
          <p:cNvPr id="7" name="Marcador de pie de página 3">
            <a:extLst>
              <a:ext uri="{FF2B5EF4-FFF2-40B4-BE49-F238E27FC236}">
                <a16:creationId xmlns="" xmlns:a16="http://schemas.microsoft.com/office/drawing/2014/main" id="{76F8C08A-9630-3F40-802E-1F7A0BF2B5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325613" y="6508166"/>
            <a:ext cx="3073399" cy="365125"/>
          </a:xfrm>
        </p:spPr>
        <p:txBody>
          <a:bodyPr/>
          <a:lstStyle/>
          <a:p>
            <a:r>
              <a:rPr lang="es-CL" sz="1050" dirty="0">
                <a:latin typeface="gobCL"/>
              </a:rPr>
              <a:t>Gobierno de Chile - SUBDERE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="" xmlns:a16="http://schemas.microsoft.com/office/drawing/2014/main" id="{8CFF6F68-70C1-E349-BCE0-DC1FA27D28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52668" y="5170348"/>
            <a:ext cx="1928465" cy="1621664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311" y="11895"/>
            <a:ext cx="2098767" cy="99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595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ítulo 14">
            <a:extLst>
              <a:ext uri="{FF2B5EF4-FFF2-40B4-BE49-F238E27FC236}">
                <a16:creationId xmlns="" xmlns:a16="http://schemas.microsoft.com/office/drawing/2014/main" id="{48F50B0B-2DD7-9447-A6E4-49F585684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5" y="339159"/>
            <a:ext cx="11318789" cy="771679"/>
          </a:xfrm>
        </p:spPr>
        <p:txBody>
          <a:bodyPr>
            <a:normAutofit fontScale="90000"/>
          </a:bodyPr>
          <a:lstStyle/>
          <a:p>
            <a:r>
              <a:rPr lang="es-CL" sz="4000" b="1" dirty="0" smtClean="0">
                <a:solidFill>
                  <a:schemeClr val="accent5">
                    <a:lumMod val="50000"/>
                  </a:schemeClr>
                </a:solidFill>
                <a:latin typeface="Museo Slab 900" panose="02000000000000000000" pitchFamily="2" charset="77"/>
              </a:rPr>
              <a:t>Ejecución Presupuestaria Transferencias de Capital  al 31 </a:t>
            </a:r>
            <a:r>
              <a:rPr lang="es-CL" sz="4000" b="1" dirty="0">
                <a:solidFill>
                  <a:schemeClr val="accent5">
                    <a:lumMod val="50000"/>
                  </a:schemeClr>
                </a:solidFill>
                <a:latin typeface="Museo Slab 900" panose="02000000000000000000" pitchFamily="2" charset="77"/>
              </a:rPr>
              <a:t>de </a:t>
            </a:r>
            <a:r>
              <a:rPr lang="es-CL" sz="4000" b="1" dirty="0" smtClean="0">
                <a:solidFill>
                  <a:schemeClr val="accent5">
                    <a:lumMod val="50000"/>
                  </a:schemeClr>
                </a:solidFill>
                <a:latin typeface="Museo Slab 900" panose="02000000000000000000" pitchFamily="2" charset="77"/>
              </a:rPr>
              <a:t>marzo </a:t>
            </a:r>
            <a:endParaRPr lang="es-CL" sz="4000" b="1" dirty="0">
              <a:solidFill>
                <a:schemeClr val="accent5">
                  <a:lumMod val="50000"/>
                </a:schemeClr>
              </a:solidFill>
              <a:latin typeface="Museo Slab 900" panose="02000000000000000000" pitchFamily="2" charset="77"/>
            </a:endParaRPr>
          </a:p>
        </p:txBody>
      </p:sp>
      <p:pic>
        <p:nvPicPr>
          <p:cNvPr id="18" name="Marcador de contenido 9">
            <a:extLst>
              <a:ext uri="{FF2B5EF4-FFF2-40B4-BE49-F238E27FC236}">
                <a16:creationId xmlns="" xmlns:a16="http://schemas.microsoft.com/office/drawing/2014/main" id="{5BE24E5C-3882-4D47-95CE-406680979F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937" y="1163236"/>
            <a:ext cx="744773" cy="199913"/>
          </a:xfrm>
          <a:prstGeom prst="rect">
            <a:avLst/>
          </a:prstGeom>
        </p:spPr>
      </p:pic>
      <p:graphicFrame>
        <p:nvGraphicFramePr>
          <p:cNvPr id="7" name="Gráfico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52435288"/>
              </p:ext>
            </p:extLst>
          </p:nvPr>
        </p:nvGraphicFramePr>
        <p:xfrm>
          <a:off x="2120513" y="1263193"/>
          <a:ext cx="9295347" cy="49590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" name="Marcador de pie de página 3">
            <a:extLst>
              <a:ext uri="{FF2B5EF4-FFF2-40B4-BE49-F238E27FC236}">
                <a16:creationId xmlns="" xmlns:a16="http://schemas.microsoft.com/office/drawing/2014/main" id="{76F8C08A-9630-3F40-802E-1F7A0BF2B5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26115" y="6508166"/>
            <a:ext cx="3073399" cy="365125"/>
          </a:xfrm>
        </p:spPr>
        <p:txBody>
          <a:bodyPr/>
          <a:lstStyle/>
          <a:p>
            <a:r>
              <a:rPr lang="es-CL" sz="1050" dirty="0">
                <a:latin typeface="gobCL"/>
              </a:rPr>
              <a:t>Gobierno de Chile - SUBDERE</a:t>
            </a:r>
          </a:p>
        </p:txBody>
      </p:sp>
    </p:spTree>
    <p:extLst>
      <p:ext uri="{BB962C8B-B14F-4D97-AF65-F5344CB8AC3E}">
        <p14:creationId xmlns:p14="http://schemas.microsoft.com/office/powerpoint/2010/main" val="4104523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F2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ítulo 14">
            <a:extLst>
              <a:ext uri="{FF2B5EF4-FFF2-40B4-BE49-F238E27FC236}">
                <a16:creationId xmlns="" xmlns:a16="http://schemas.microsoft.com/office/drawing/2014/main" id="{48F50B0B-2DD7-9447-A6E4-49F585684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8348" y="419656"/>
            <a:ext cx="11318789" cy="771679"/>
          </a:xfrm>
        </p:spPr>
        <p:txBody>
          <a:bodyPr>
            <a:normAutofit fontScale="90000"/>
          </a:bodyPr>
          <a:lstStyle/>
          <a:p>
            <a:r>
              <a:rPr lang="es-CL" sz="4000" b="1" dirty="0" smtClean="0">
                <a:solidFill>
                  <a:schemeClr val="accent5">
                    <a:lumMod val="50000"/>
                  </a:schemeClr>
                </a:solidFill>
                <a:latin typeface="Museo Slab 900" panose="02000000000000000000" pitchFamily="2" charset="77"/>
              </a:rPr>
              <a:t>Ejecución Presupuestaria Adquisición de Activos no Financieros  al 31 </a:t>
            </a:r>
            <a:r>
              <a:rPr lang="es-CL" sz="4000" b="1" dirty="0">
                <a:solidFill>
                  <a:schemeClr val="accent5">
                    <a:lumMod val="50000"/>
                  </a:schemeClr>
                </a:solidFill>
                <a:latin typeface="Museo Slab 900" panose="02000000000000000000" pitchFamily="2" charset="77"/>
              </a:rPr>
              <a:t>de </a:t>
            </a:r>
            <a:r>
              <a:rPr lang="es-CL" sz="4000" b="1" dirty="0" smtClean="0">
                <a:solidFill>
                  <a:schemeClr val="accent5">
                    <a:lumMod val="50000"/>
                  </a:schemeClr>
                </a:solidFill>
                <a:latin typeface="Museo Slab 900" panose="02000000000000000000" pitchFamily="2" charset="77"/>
              </a:rPr>
              <a:t>marzo </a:t>
            </a:r>
            <a:endParaRPr lang="es-CL" sz="4000" b="1" dirty="0">
              <a:solidFill>
                <a:schemeClr val="accent5">
                  <a:lumMod val="50000"/>
                </a:schemeClr>
              </a:solidFill>
              <a:latin typeface="Museo Slab 900" panose="02000000000000000000" pitchFamily="2" charset="77"/>
            </a:endParaRPr>
          </a:p>
        </p:txBody>
      </p:sp>
      <p:pic>
        <p:nvPicPr>
          <p:cNvPr id="18" name="Marcador de contenido 9">
            <a:extLst>
              <a:ext uri="{FF2B5EF4-FFF2-40B4-BE49-F238E27FC236}">
                <a16:creationId xmlns="" xmlns:a16="http://schemas.microsoft.com/office/drawing/2014/main" id="{5BE24E5C-3882-4D47-95CE-406680979F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725" y="1322165"/>
            <a:ext cx="744773" cy="199913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388348" y="1572824"/>
            <a:ext cx="35755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200" b="1" dirty="0" smtClean="0">
                <a:solidFill>
                  <a:schemeClr val="accent1">
                    <a:lumMod val="75000"/>
                  </a:schemeClr>
                </a:solidFill>
              </a:rPr>
              <a:t>Montos en Miles de $</a:t>
            </a:r>
            <a:endParaRPr lang="es-CL" sz="1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014420"/>
              </p:ext>
            </p:extLst>
          </p:nvPr>
        </p:nvGraphicFramePr>
        <p:xfrm>
          <a:off x="466725" y="1849823"/>
          <a:ext cx="9893300" cy="4230642"/>
        </p:xfrm>
        <a:graphic>
          <a:graphicData uri="http://schemas.openxmlformats.org/drawingml/2006/table">
            <a:tbl>
              <a:tblPr>
                <a:tableStyleId>{22838BEF-8BB2-4498-84A7-C5851F593DF1}</a:tableStyleId>
              </a:tblPr>
              <a:tblGrid>
                <a:gridCol w="11811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001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7747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85090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77470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850900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889000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939800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977900">
                  <a:extLst>
                    <a:ext uri="{9D8B030D-6E8A-4147-A177-3AD203B41FA5}">
                      <a16:colId xmlns="" xmlns:a16="http://schemas.microsoft.com/office/drawing/2014/main" val="20008"/>
                    </a:ext>
                  </a:extLst>
                </a:gridCol>
                <a:gridCol w="927100">
                  <a:extLst>
                    <a:ext uri="{9D8B030D-6E8A-4147-A177-3AD203B41FA5}">
                      <a16:colId xmlns="" xmlns:a16="http://schemas.microsoft.com/office/drawing/2014/main" val="20009"/>
                    </a:ext>
                  </a:extLst>
                </a:gridCol>
                <a:gridCol w="927100">
                  <a:extLst>
                    <a:ext uri="{9D8B030D-6E8A-4147-A177-3AD203B41FA5}">
                      <a16:colId xmlns="" xmlns:a16="http://schemas.microsoft.com/office/drawing/2014/main" val="20010"/>
                    </a:ext>
                  </a:extLst>
                </a:gridCol>
              </a:tblGrid>
              <a:tr h="72491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u="none" strike="noStrike" dirty="0">
                          <a:effectLst/>
                        </a:rPr>
                        <a:t>Región</a:t>
                      </a:r>
                      <a:endParaRPr lang="es-CL" sz="11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u="none" strike="noStrike" dirty="0">
                          <a:effectLst/>
                        </a:rPr>
                        <a:t>Terrenos</a:t>
                      </a:r>
                      <a:endParaRPr lang="es-CL" sz="11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u="none" strike="noStrike" dirty="0">
                          <a:effectLst/>
                        </a:rPr>
                        <a:t>Edificios</a:t>
                      </a:r>
                      <a:endParaRPr lang="es-CL" sz="11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u="none" strike="noStrike" dirty="0">
                          <a:effectLst/>
                        </a:rPr>
                        <a:t>Vehículos</a:t>
                      </a:r>
                      <a:endParaRPr lang="es-CL" sz="11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u="none" strike="noStrike" dirty="0">
                          <a:effectLst/>
                        </a:rPr>
                        <a:t>Mobiliarios y Otros</a:t>
                      </a:r>
                      <a:endParaRPr lang="es-CL" sz="11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u="none" strike="noStrike" dirty="0">
                          <a:effectLst/>
                        </a:rPr>
                        <a:t>Máquinas y Equipos</a:t>
                      </a:r>
                      <a:endParaRPr lang="es-CL" sz="11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u="none" strike="noStrike" dirty="0">
                          <a:effectLst/>
                        </a:rPr>
                        <a:t>Equipos Informáticos</a:t>
                      </a:r>
                      <a:endParaRPr lang="es-CL" sz="11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u="none" strike="noStrike" dirty="0">
                          <a:effectLst/>
                        </a:rPr>
                        <a:t>Programas Informáticos</a:t>
                      </a:r>
                      <a:endParaRPr lang="es-CL" sz="11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u="none" strike="noStrike" dirty="0">
                          <a:effectLst/>
                        </a:rPr>
                        <a:t>Otros activos no Financieros</a:t>
                      </a:r>
                      <a:endParaRPr lang="es-CL" sz="11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u="none" strike="noStrike" dirty="0">
                          <a:effectLst/>
                        </a:rPr>
                        <a:t>Total</a:t>
                      </a:r>
                      <a:endParaRPr lang="es-CL" sz="11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u="none" strike="noStrike" dirty="0">
                          <a:effectLst/>
                        </a:rPr>
                        <a:t>% sobre el total de Inversión</a:t>
                      </a:r>
                      <a:endParaRPr lang="es-CL" sz="11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02025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ARICA - PARINACOTA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 -  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-  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  -  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-  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  -  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    -  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     -  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       -  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     -  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u="none" strike="noStrike">
                          <a:effectLst/>
                        </a:rPr>
                        <a:t>0,0%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02025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TARAPACA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 -  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-  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117.677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-  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502.723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    -  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     -  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       -  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620.401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u="none" strike="noStrike">
                          <a:effectLst/>
                        </a:rPr>
                        <a:t>61,8%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02025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ANTOFAGASTA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 -  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-  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91.819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3.559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16.850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21.182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     -  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       -  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133.410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u="none" strike="noStrike">
                          <a:effectLst/>
                        </a:rPr>
                        <a:t>3,2%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02025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ATACAMA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 -  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-  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  -  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-  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1.336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    -  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     -  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       -  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1.336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u="none" strike="noStrike">
                          <a:effectLst/>
                        </a:rPr>
                        <a:t>0,0%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02025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COQUIMBO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 -  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-  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  -  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-  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  -  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    -  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     -  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       -  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     -  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u="none" strike="noStrike">
                          <a:effectLst/>
                        </a:rPr>
                        <a:t>0,0%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02025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VALPARAISO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 -  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-  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1.492.579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-  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303.988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    -  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     -  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       -  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1.796.568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u="none" strike="noStrike">
                          <a:effectLst/>
                        </a:rPr>
                        <a:t>28,7%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02025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METROPOLITANA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 -  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-  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  -  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1.829.847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15.867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379.144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     -  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       -  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2.224.858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u="none" strike="noStrike">
                          <a:effectLst/>
                        </a:rPr>
                        <a:t>17,4%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02025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O'HIGGINS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 -  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-  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529.727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-  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15.030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    -  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     -  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       -  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544.756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u="none" strike="noStrike">
                          <a:effectLst/>
                        </a:rPr>
                        <a:t>6,1%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202025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MAULE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 -  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-  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  -  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672.654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508.108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    -  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     -  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       -  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1.180.762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u="none" strike="noStrike">
                          <a:effectLst/>
                        </a:rPr>
                        <a:t>16,5%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202025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ÑUBLE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 -  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-  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  -  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-  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467.153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    -  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     -  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       -  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467.153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u="none" strike="noStrike">
                          <a:effectLst/>
                        </a:rPr>
                        <a:t>10,5%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202025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BIO - BIO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 -  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-  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  -  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-  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446.726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    -  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     -  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       -  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446.726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u="none" strike="noStrike">
                          <a:effectLst/>
                        </a:rPr>
                        <a:t>6,1%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202025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ARAUCANIA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 -  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-  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637.549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-  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353.704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    -  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     -  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       -  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991.253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u="none" strike="noStrike">
                          <a:effectLst/>
                        </a:rPr>
                        <a:t>6,5%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202025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LOS RIOS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 -  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-  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  -  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-  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  -  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    -  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     -  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       -  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     -  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u="none" strike="noStrike">
                          <a:effectLst/>
                        </a:rPr>
                        <a:t>0,0%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202025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LOS LAGOS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 -  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-  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1.119.595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-  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  -  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    -  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     -  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       -  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1.119.595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u="none" strike="noStrike">
                          <a:effectLst/>
                        </a:rPr>
                        <a:t>8,8%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  <a:tr h="202025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AYSEN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 -  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-  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  -  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-  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19.050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    -  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     -  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       -  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19.050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u="none" strike="noStrike">
                          <a:effectLst/>
                        </a:rPr>
                        <a:t>0,4%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15"/>
                  </a:ext>
                </a:extLst>
              </a:tr>
              <a:tr h="213909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MAGALLANES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 -  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-  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339.130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-  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 dirty="0">
                          <a:effectLst/>
                        </a:rPr>
                        <a:t>                       -   </a:t>
                      </a:r>
                      <a:endParaRPr lang="es-CL" sz="10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    -  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     -  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       -  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339.130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u="none" strike="noStrike">
                          <a:effectLst/>
                        </a:rPr>
                        <a:t>3,3%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16"/>
                  </a:ext>
                </a:extLst>
              </a:tr>
              <a:tr h="261444">
                <a:tc>
                  <a:txBody>
                    <a:bodyPr/>
                    <a:lstStyle/>
                    <a:p>
                      <a:pPr algn="l" fontAlgn="b"/>
                      <a:r>
                        <a:rPr lang="es-CL" sz="1100" b="1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 TOTAL </a:t>
                      </a:r>
                      <a:endParaRPr lang="es-CL" sz="11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100" b="1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               -   </a:t>
                      </a:r>
                      <a:endParaRPr lang="es-CL" sz="11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100" b="1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              -   </a:t>
                      </a:r>
                      <a:endParaRPr lang="es-CL" sz="11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100" b="1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    4.328.076 </a:t>
                      </a:r>
                      <a:endParaRPr lang="es-CL" sz="11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100" b="1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  2.506.059 </a:t>
                      </a:r>
                      <a:endParaRPr lang="es-CL" sz="11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100" b="1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    2.650.536 </a:t>
                      </a:r>
                      <a:endParaRPr lang="es-CL" sz="11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100" b="1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        400.326 </a:t>
                      </a:r>
                      <a:endParaRPr lang="es-CL" sz="11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100" b="1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                   -   </a:t>
                      </a:r>
                      <a:endParaRPr lang="es-CL" sz="11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100" b="1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                    -   </a:t>
                      </a:r>
                      <a:endParaRPr lang="es-CL" sz="11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100" b="1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      9.884.998 </a:t>
                      </a:r>
                      <a:endParaRPr lang="es-CL" sz="11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8,5%</a:t>
                      </a:r>
                      <a:endParaRPr lang="es-CL" sz="11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17"/>
                  </a:ext>
                </a:extLst>
              </a:tr>
            </a:tbl>
          </a:graphicData>
        </a:graphic>
      </p:graphicFrame>
      <p:sp>
        <p:nvSpPr>
          <p:cNvPr id="7" name="Marcador de pie de página 3">
            <a:extLst>
              <a:ext uri="{FF2B5EF4-FFF2-40B4-BE49-F238E27FC236}">
                <a16:creationId xmlns="" xmlns:a16="http://schemas.microsoft.com/office/drawing/2014/main" id="{76F8C08A-9630-3F40-802E-1F7A0BF2B5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231345" y="6508166"/>
            <a:ext cx="3073399" cy="365125"/>
          </a:xfrm>
        </p:spPr>
        <p:txBody>
          <a:bodyPr/>
          <a:lstStyle/>
          <a:p>
            <a:r>
              <a:rPr lang="es-CL" sz="1050" dirty="0">
                <a:latin typeface="gobCL"/>
              </a:rPr>
              <a:t>Gobierno de Chile - SUBDERE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="" xmlns:a16="http://schemas.microsoft.com/office/drawing/2014/main" id="{9B2C6F58-A3E4-1B46-95CE-4B3A85529C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9605" y="5222448"/>
            <a:ext cx="2019828" cy="1516505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725" y="0"/>
            <a:ext cx="2098767" cy="99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459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F2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ítulo 14">
            <a:extLst>
              <a:ext uri="{FF2B5EF4-FFF2-40B4-BE49-F238E27FC236}">
                <a16:creationId xmlns="" xmlns:a16="http://schemas.microsoft.com/office/drawing/2014/main" id="{48F50B0B-2DD7-9447-A6E4-49F585684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615" y="315197"/>
            <a:ext cx="11178151" cy="771679"/>
          </a:xfrm>
        </p:spPr>
        <p:txBody>
          <a:bodyPr>
            <a:normAutofit fontScale="90000"/>
          </a:bodyPr>
          <a:lstStyle/>
          <a:p>
            <a:r>
              <a:rPr lang="es-CL" sz="4000" b="1" dirty="0" smtClean="0">
                <a:solidFill>
                  <a:schemeClr val="accent5">
                    <a:lumMod val="50000"/>
                  </a:schemeClr>
                </a:solidFill>
                <a:latin typeface="Museo Slab 900" panose="02000000000000000000" pitchFamily="2" charset="77"/>
              </a:rPr>
              <a:t>Ejecución Presupuestaria Adquisición de Activos no Financieros  al 31 </a:t>
            </a:r>
            <a:r>
              <a:rPr lang="es-CL" sz="4000" b="1" dirty="0">
                <a:solidFill>
                  <a:schemeClr val="accent5">
                    <a:lumMod val="50000"/>
                  </a:schemeClr>
                </a:solidFill>
                <a:latin typeface="Museo Slab 900" panose="02000000000000000000" pitchFamily="2" charset="77"/>
              </a:rPr>
              <a:t>de </a:t>
            </a:r>
            <a:r>
              <a:rPr lang="es-CL" sz="4000" b="1" dirty="0" smtClean="0">
                <a:solidFill>
                  <a:schemeClr val="accent5">
                    <a:lumMod val="50000"/>
                  </a:schemeClr>
                </a:solidFill>
                <a:latin typeface="Museo Slab 900" panose="02000000000000000000" pitchFamily="2" charset="77"/>
              </a:rPr>
              <a:t>marzo </a:t>
            </a:r>
            <a:endParaRPr lang="es-CL" sz="4000" b="1" dirty="0">
              <a:solidFill>
                <a:schemeClr val="accent5">
                  <a:lumMod val="50000"/>
                </a:schemeClr>
              </a:solidFill>
              <a:latin typeface="Museo Slab 900" panose="02000000000000000000" pitchFamily="2" charset="77"/>
            </a:endParaRPr>
          </a:p>
        </p:txBody>
      </p:sp>
      <p:pic>
        <p:nvPicPr>
          <p:cNvPr id="18" name="Marcador de contenido 9">
            <a:extLst>
              <a:ext uri="{FF2B5EF4-FFF2-40B4-BE49-F238E27FC236}">
                <a16:creationId xmlns="" xmlns:a16="http://schemas.microsoft.com/office/drawing/2014/main" id="{5BE24E5C-3882-4D47-95CE-406680979F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007" y="1177856"/>
            <a:ext cx="744773" cy="199913"/>
          </a:xfrm>
          <a:prstGeom prst="rect">
            <a:avLst/>
          </a:prstGeom>
        </p:spPr>
      </p:pic>
      <p:graphicFrame>
        <p:nvGraphicFramePr>
          <p:cNvPr id="7" name="Gráfico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03509371"/>
              </p:ext>
            </p:extLst>
          </p:nvPr>
        </p:nvGraphicFramePr>
        <p:xfrm>
          <a:off x="336007" y="1501776"/>
          <a:ext cx="8436705" cy="49910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Marcador de pie de página 3">
            <a:extLst>
              <a:ext uri="{FF2B5EF4-FFF2-40B4-BE49-F238E27FC236}">
                <a16:creationId xmlns="" xmlns:a16="http://schemas.microsoft.com/office/drawing/2014/main" id="{76F8C08A-9630-3F40-802E-1F7A0BF2B5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89943" y="6492875"/>
            <a:ext cx="3073399" cy="365125"/>
          </a:xfrm>
        </p:spPr>
        <p:txBody>
          <a:bodyPr/>
          <a:lstStyle/>
          <a:p>
            <a:r>
              <a:rPr lang="es-CL" sz="1050" dirty="0">
                <a:latin typeface="gobCL"/>
              </a:rPr>
              <a:t>Gobierno de Chile - SUBDERE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="" xmlns:a16="http://schemas.microsoft.com/office/drawing/2014/main" id="{4AE86924-11AB-724C-A6F8-6431EA39DE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22351" y="3196586"/>
            <a:ext cx="1762177" cy="3661414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6007" y="5658"/>
            <a:ext cx="2098767" cy="99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412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2718" y="2381076"/>
            <a:ext cx="2176549" cy="2176549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="" xmlns:a16="http://schemas.microsoft.com/office/drawing/2014/main" id="{BD1544CA-9F3F-FD4F-9D9D-B8CC5822310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1480"/>
          <a:stretch/>
        </p:blipFill>
        <p:spPr>
          <a:xfrm>
            <a:off x="1887903" y="2381075"/>
            <a:ext cx="2655523" cy="2038217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96017F6F-523D-524B-ADE1-4AFB8C77AA9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1850"/>
          <a:stretch/>
        </p:blipFill>
        <p:spPr>
          <a:xfrm>
            <a:off x="7428815" y="2381075"/>
            <a:ext cx="2630021" cy="2038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631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ítulo 14">
            <a:extLst>
              <a:ext uri="{FF2B5EF4-FFF2-40B4-BE49-F238E27FC236}">
                <a16:creationId xmlns="" xmlns:a16="http://schemas.microsoft.com/office/drawing/2014/main" id="{48F50B0B-2DD7-9447-A6E4-49F585684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6056" y="275305"/>
            <a:ext cx="10735962" cy="771679"/>
          </a:xfrm>
        </p:spPr>
        <p:txBody>
          <a:bodyPr>
            <a:normAutofit/>
          </a:bodyPr>
          <a:lstStyle/>
          <a:p>
            <a:r>
              <a:rPr lang="es-CL" sz="3600" b="1" dirty="0" smtClean="0">
                <a:solidFill>
                  <a:schemeClr val="accent5">
                    <a:lumMod val="50000"/>
                  </a:schemeClr>
                </a:solidFill>
                <a:latin typeface="Museo Slab 900" panose="02000000000000000000" pitchFamily="2" charset="77"/>
              </a:rPr>
              <a:t>Ejecución Presupuestaria - 31 de marzo de 2022</a:t>
            </a:r>
            <a:endParaRPr lang="es-CL" sz="3600" b="1" dirty="0">
              <a:solidFill>
                <a:schemeClr val="accent5">
                  <a:lumMod val="50000"/>
                </a:schemeClr>
              </a:solidFill>
              <a:latin typeface="Museo Slab 900" panose="02000000000000000000" pitchFamily="2" charset="77"/>
            </a:endParaRPr>
          </a:p>
        </p:txBody>
      </p:sp>
      <p:sp>
        <p:nvSpPr>
          <p:cNvPr id="12" name="Marcador de contenido 2">
            <a:extLst>
              <a:ext uri="{FF2B5EF4-FFF2-40B4-BE49-F238E27FC236}">
                <a16:creationId xmlns="" xmlns:a16="http://schemas.microsoft.com/office/drawing/2014/main" id="{29467BAA-E74F-ED4F-8D86-6EC289388837}"/>
              </a:ext>
            </a:extLst>
          </p:cNvPr>
          <p:cNvSpPr>
            <a:spLocks noGrp="1"/>
          </p:cNvSpPr>
          <p:nvPr/>
        </p:nvSpPr>
        <p:spPr>
          <a:xfrm>
            <a:off x="2842054" y="2370737"/>
            <a:ext cx="4039629" cy="39792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0" cap="none" spc="0" normalizeH="0" baseline="0" noProof="0" dirty="0">
              <a:ln>
                <a:noFill/>
              </a:ln>
              <a:solidFill>
                <a:srgbClr val="4C6598">
                  <a:lumMod val="75000"/>
                </a:srgbClr>
              </a:solidFill>
              <a:effectLst/>
              <a:uLnTx/>
              <a:uFillTx/>
              <a:latin typeface="gobCL" pitchFamily="2" charset="77"/>
            </a:endParaRPr>
          </a:p>
        </p:txBody>
      </p:sp>
      <p:pic>
        <p:nvPicPr>
          <p:cNvPr id="18" name="Marcador de contenido 9">
            <a:extLst>
              <a:ext uri="{FF2B5EF4-FFF2-40B4-BE49-F238E27FC236}">
                <a16:creationId xmlns="" xmlns:a16="http://schemas.microsoft.com/office/drawing/2014/main" id="{5BE24E5C-3882-4D47-95CE-406680979F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565" y="1061364"/>
            <a:ext cx="744773" cy="199913"/>
          </a:xfrm>
          <a:prstGeom prst="rect">
            <a:avLst/>
          </a:prstGeom>
        </p:spPr>
      </p:pic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30105902"/>
              </p:ext>
            </p:extLst>
          </p:nvPr>
        </p:nvGraphicFramePr>
        <p:xfrm>
          <a:off x="504565" y="1468664"/>
          <a:ext cx="10081735" cy="4881294"/>
        </p:xfrm>
        <a:graphic>
          <a:graphicData uri="http://schemas.openxmlformats.org/drawingml/2006/table">
            <a:tbl>
              <a:tblPr>
                <a:tableStyleId>{22838BEF-8BB2-4498-84A7-C5851F593DF1}</a:tableStyleId>
              </a:tblPr>
              <a:tblGrid>
                <a:gridCol w="321590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21983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27675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369244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66972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u="none" strike="noStrike" dirty="0">
                          <a:effectLst/>
                        </a:rPr>
                        <a:t>REGION</a:t>
                      </a:r>
                      <a:endParaRPr lang="es-CL" sz="1100" b="1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u="none" strike="noStrike" dirty="0">
                          <a:effectLst/>
                        </a:rPr>
                        <a:t>MARCO DE EVALUACION</a:t>
                      </a:r>
                      <a:endParaRPr lang="es-CL" sz="1100" b="1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u="none" strike="noStrike" dirty="0">
                          <a:effectLst/>
                        </a:rPr>
                        <a:t>GASTO DEVENGADO ACUMULADO</a:t>
                      </a:r>
                      <a:endParaRPr lang="es-CL" sz="1100" b="1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u="none" strike="noStrike" dirty="0">
                          <a:effectLst/>
                        </a:rPr>
                        <a:t>% EJECUCION PRESUPUESTARIA</a:t>
                      </a:r>
                      <a:endParaRPr lang="es-CL" sz="1100" b="1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18950">
                <a:tc>
                  <a:txBody>
                    <a:bodyPr/>
                    <a:lstStyle/>
                    <a:p>
                      <a:pPr algn="l" fontAlgn="b"/>
                      <a:r>
                        <a:rPr lang="es-CL" sz="1100" u="none" strike="noStrike" dirty="0">
                          <a:effectLst/>
                        </a:rPr>
                        <a:t>ARICA - PARINACOTA</a:t>
                      </a:r>
                      <a:endParaRPr lang="es-CL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u="none" strike="noStrike" dirty="0">
                          <a:effectLst/>
                        </a:rPr>
                        <a:t>39.190.174</a:t>
                      </a:r>
                      <a:endParaRPr lang="es-CL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u="none" strike="noStrike">
                          <a:effectLst/>
                        </a:rPr>
                        <a:t>3.090.445</a:t>
                      </a:r>
                      <a:endParaRPr lang="es-CL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u="none" strike="noStrike">
                          <a:effectLst/>
                        </a:rPr>
                        <a:t>7,9%</a:t>
                      </a:r>
                      <a:endParaRPr lang="es-CL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18950">
                <a:tc>
                  <a:txBody>
                    <a:bodyPr/>
                    <a:lstStyle/>
                    <a:p>
                      <a:pPr algn="l" fontAlgn="b"/>
                      <a:r>
                        <a:rPr lang="es-CL" sz="1100" u="none" strike="noStrike" dirty="0">
                          <a:effectLst/>
                        </a:rPr>
                        <a:t>TARAPACA</a:t>
                      </a:r>
                      <a:endParaRPr lang="es-CL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u="none" strike="noStrike" dirty="0">
                          <a:effectLst/>
                        </a:rPr>
                        <a:t>50.717.550</a:t>
                      </a:r>
                      <a:endParaRPr lang="es-CL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u="none" strike="noStrike" dirty="0">
                          <a:effectLst/>
                        </a:rPr>
                        <a:t>1.003.462</a:t>
                      </a:r>
                      <a:endParaRPr lang="es-CL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u="none" strike="noStrike">
                          <a:effectLst/>
                        </a:rPr>
                        <a:t>2,0%</a:t>
                      </a:r>
                      <a:endParaRPr lang="es-CL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18950">
                <a:tc>
                  <a:txBody>
                    <a:bodyPr/>
                    <a:lstStyle/>
                    <a:p>
                      <a:pPr algn="l" fontAlgn="b"/>
                      <a:r>
                        <a:rPr lang="es-CL" sz="1100" u="none" strike="noStrike" dirty="0">
                          <a:effectLst/>
                        </a:rPr>
                        <a:t>ANTOFAGASTA</a:t>
                      </a:r>
                      <a:endParaRPr lang="es-CL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u="none" strike="noStrike">
                          <a:effectLst/>
                        </a:rPr>
                        <a:t>88.946.240</a:t>
                      </a:r>
                      <a:endParaRPr lang="es-CL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u="none" strike="noStrike" dirty="0">
                          <a:effectLst/>
                        </a:rPr>
                        <a:t>4.165.159</a:t>
                      </a:r>
                      <a:endParaRPr lang="es-CL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u="none" strike="noStrike">
                          <a:effectLst/>
                        </a:rPr>
                        <a:t>4,7%</a:t>
                      </a:r>
                      <a:endParaRPr lang="es-CL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18950">
                <a:tc>
                  <a:txBody>
                    <a:bodyPr/>
                    <a:lstStyle/>
                    <a:p>
                      <a:pPr algn="l" fontAlgn="b"/>
                      <a:r>
                        <a:rPr lang="es-CL" sz="1100" u="none" strike="noStrike" dirty="0">
                          <a:effectLst/>
                        </a:rPr>
                        <a:t>ATACAMA</a:t>
                      </a:r>
                      <a:endParaRPr lang="es-CL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u="none" strike="noStrike">
                          <a:effectLst/>
                        </a:rPr>
                        <a:t>74.195.415</a:t>
                      </a:r>
                      <a:endParaRPr lang="es-CL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u="none" strike="noStrike" dirty="0">
                          <a:effectLst/>
                        </a:rPr>
                        <a:t>6.428.520</a:t>
                      </a:r>
                      <a:endParaRPr lang="es-CL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u="none" strike="noStrike">
                          <a:effectLst/>
                        </a:rPr>
                        <a:t>8,7%</a:t>
                      </a:r>
                      <a:endParaRPr lang="es-CL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18950">
                <a:tc>
                  <a:txBody>
                    <a:bodyPr/>
                    <a:lstStyle/>
                    <a:p>
                      <a:pPr algn="l" fontAlgn="b"/>
                      <a:r>
                        <a:rPr lang="es-CL" sz="1100" u="none" strike="noStrike" dirty="0">
                          <a:effectLst/>
                        </a:rPr>
                        <a:t>COQUIMBO</a:t>
                      </a:r>
                      <a:endParaRPr lang="es-CL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u="none" strike="noStrike">
                          <a:effectLst/>
                        </a:rPr>
                        <a:t>74.388.479</a:t>
                      </a:r>
                      <a:endParaRPr lang="es-CL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u="none" strike="noStrike" dirty="0">
                          <a:effectLst/>
                        </a:rPr>
                        <a:t>4.352.364</a:t>
                      </a:r>
                      <a:endParaRPr lang="es-CL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u="none" strike="noStrike">
                          <a:effectLst/>
                        </a:rPr>
                        <a:t>5,9%</a:t>
                      </a:r>
                      <a:endParaRPr lang="es-CL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18950">
                <a:tc>
                  <a:txBody>
                    <a:bodyPr/>
                    <a:lstStyle/>
                    <a:p>
                      <a:pPr algn="l" fontAlgn="b"/>
                      <a:r>
                        <a:rPr lang="es-CL" sz="1100" u="none" strike="noStrike" dirty="0">
                          <a:effectLst/>
                        </a:rPr>
                        <a:t>VALPARAISO</a:t>
                      </a:r>
                      <a:endParaRPr lang="es-CL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u="none" strike="noStrike" dirty="0">
                          <a:effectLst/>
                        </a:rPr>
                        <a:t>85.271.974</a:t>
                      </a:r>
                      <a:endParaRPr lang="es-CL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u="none" strike="noStrike">
                          <a:effectLst/>
                        </a:rPr>
                        <a:t>6.259.715</a:t>
                      </a:r>
                      <a:endParaRPr lang="es-CL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u="none" strike="noStrike" dirty="0">
                          <a:effectLst/>
                        </a:rPr>
                        <a:t>7,3%</a:t>
                      </a:r>
                      <a:endParaRPr lang="es-CL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18950">
                <a:tc>
                  <a:txBody>
                    <a:bodyPr/>
                    <a:lstStyle/>
                    <a:p>
                      <a:pPr algn="l" fontAlgn="b"/>
                      <a:r>
                        <a:rPr lang="es-CL" sz="1100" u="none" strike="noStrike" dirty="0">
                          <a:effectLst/>
                        </a:rPr>
                        <a:t>METROPOLITANA</a:t>
                      </a:r>
                      <a:endParaRPr lang="es-CL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u="none" strike="noStrike">
                          <a:effectLst/>
                        </a:rPr>
                        <a:t>140.661.780</a:t>
                      </a:r>
                      <a:endParaRPr lang="es-CL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u="none" strike="noStrike">
                          <a:effectLst/>
                        </a:rPr>
                        <a:t>12.751.471</a:t>
                      </a:r>
                      <a:endParaRPr lang="es-CL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u="none" strike="noStrike" dirty="0">
                          <a:effectLst/>
                        </a:rPr>
                        <a:t>9,1%</a:t>
                      </a:r>
                      <a:endParaRPr lang="es-CL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18950">
                <a:tc>
                  <a:txBody>
                    <a:bodyPr/>
                    <a:lstStyle/>
                    <a:p>
                      <a:pPr algn="l" fontAlgn="b"/>
                      <a:r>
                        <a:rPr lang="es-CL" sz="1100" u="none" strike="noStrike" dirty="0">
                          <a:effectLst/>
                        </a:rPr>
                        <a:t>O'HIGGINS</a:t>
                      </a:r>
                      <a:endParaRPr lang="es-CL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u="none" strike="noStrike">
                          <a:effectLst/>
                        </a:rPr>
                        <a:t>75.141.419</a:t>
                      </a:r>
                      <a:endParaRPr lang="es-CL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u="none" strike="noStrike">
                          <a:effectLst/>
                        </a:rPr>
                        <a:t>8.863.920</a:t>
                      </a:r>
                      <a:endParaRPr lang="es-CL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u="none" strike="noStrike" dirty="0">
                          <a:effectLst/>
                        </a:rPr>
                        <a:t>11,8%</a:t>
                      </a:r>
                      <a:endParaRPr lang="es-CL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218950">
                <a:tc>
                  <a:txBody>
                    <a:bodyPr/>
                    <a:lstStyle/>
                    <a:p>
                      <a:pPr algn="l" fontAlgn="b"/>
                      <a:r>
                        <a:rPr lang="es-CL" sz="1100" u="none" strike="noStrike" dirty="0">
                          <a:effectLst/>
                        </a:rPr>
                        <a:t>MAULE</a:t>
                      </a:r>
                      <a:endParaRPr lang="es-CL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u="none" strike="noStrike">
                          <a:effectLst/>
                        </a:rPr>
                        <a:t>91.299.502</a:t>
                      </a:r>
                      <a:endParaRPr lang="es-CL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u="none" strike="noStrike">
                          <a:effectLst/>
                        </a:rPr>
                        <a:t>7.163.231</a:t>
                      </a:r>
                      <a:endParaRPr lang="es-CL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u="none" strike="noStrike" dirty="0">
                          <a:effectLst/>
                        </a:rPr>
                        <a:t>7,8%</a:t>
                      </a:r>
                      <a:endParaRPr lang="es-CL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218950">
                <a:tc>
                  <a:txBody>
                    <a:bodyPr/>
                    <a:lstStyle/>
                    <a:p>
                      <a:pPr algn="l" fontAlgn="b"/>
                      <a:r>
                        <a:rPr lang="es-CL" sz="1100" u="none" strike="noStrike" dirty="0">
                          <a:effectLst/>
                        </a:rPr>
                        <a:t>ÑUBLE</a:t>
                      </a:r>
                      <a:endParaRPr lang="es-CL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u="none" strike="noStrike">
                          <a:effectLst/>
                        </a:rPr>
                        <a:t>57.789.890</a:t>
                      </a:r>
                      <a:endParaRPr lang="es-CL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u="none" strike="noStrike">
                          <a:effectLst/>
                        </a:rPr>
                        <a:t>4.432.827</a:t>
                      </a:r>
                      <a:endParaRPr lang="es-CL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u="none" strike="noStrike" dirty="0">
                          <a:effectLst/>
                        </a:rPr>
                        <a:t>7,7%</a:t>
                      </a:r>
                      <a:endParaRPr lang="es-CL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218950">
                <a:tc>
                  <a:txBody>
                    <a:bodyPr/>
                    <a:lstStyle/>
                    <a:p>
                      <a:pPr algn="l" fontAlgn="b"/>
                      <a:r>
                        <a:rPr lang="es-CL" sz="1100" u="none" strike="noStrike" dirty="0">
                          <a:effectLst/>
                        </a:rPr>
                        <a:t>BIO - BIO</a:t>
                      </a:r>
                      <a:endParaRPr lang="es-CL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u="none" strike="noStrike">
                          <a:effectLst/>
                        </a:rPr>
                        <a:t>93.357.162</a:t>
                      </a:r>
                      <a:endParaRPr lang="es-CL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u="none" strike="noStrike">
                          <a:effectLst/>
                        </a:rPr>
                        <a:t>7.307.235</a:t>
                      </a:r>
                      <a:endParaRPr lang="es-CL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u="none" strike="noStrike" dirty="0">
                          <a:effectLst/>
                        </a:rPr>
                        <a:t>7,8%</a:t>
                      </a:r>
                      <a:endParaRPr lang="es-CL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218950">
                <a:tc>
                  <a:txBody>
                    <a:bodyPr/>
                    <a:lstStyle/>
                    <a:p>
                      <a:pPr algn="l" fontAlgn="b"/>
                      <a:r>
                        <a:rPr lang="es-CL" sz="1100" u="none" strike="noStrike" dirty="0">
                          <a:effectLst/>
                        </a:rPr>
                        <a:t>ARAUCANIA</a:t>
                      </a:r>
                      <a:endParaRPr lang="es-CL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u="none" strike="noStrike">
                          <a:effectLst/>
                        </a:rPr>
                        <a:t>143.821.183</a:t>
                      </a:r>
                      <a:endParaRPr lang="es-CL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u="none" strike="noStrike">
                          <a:effectLst/>
                        </a:rPr>
                        <a:t>15.148.840</a:t>
                      </a:r>
                      <a:endParaRPr lang="es-CL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u="none" strike="noStrike" dirty="0">
                          <a:effectLst/>
                        </a:rPr>
                        <a:t>10,5%</a:t>
                      </a:r>
                      <a:endParaRPr lang="es-CL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218950">
                <a:tc>
                  <a:txBody>
                    <a:bodyPr/>
                    <a:lstStyle/>
                    <a:p>
                      <a:pPr algn="l" fontAlgn="b"/>
                      <a:r>
                        <a:rPr lang="es-CL" sz="1100" u="none" strike="noStrike" dirty="0">
                          <a:effectLst/>
                        </a:rPr>
                        <a:t>LOS RIOS</a:t>
                      </a:r>
                      <a:endParaRPr lang="es-CL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u="none" strike="noStrike">
                          <a:effectLst/>
                        </a:rPr>
                        <a:t>57.020.756</a:t>
                      </a:r>
                      <a:endParaRPr lang="es-CL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u="none" strike="noStrike">
                          <a:effectLst/>
                        </a:rPr>
                        <a:t>7.897.900</a:t>
                      </a:r>
                      <a:endParaRPr lang="es-CL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u="none" strike="noStrike" dirty="0">
                          <a:effectLst/>
                        </a:rPr>
                        <a:t>13,9%</a:t>
                      </a:r>
                      <a:endParaRPr lang="es-CL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218950">
                <a:tc>
                  <a:txBody>
                    <a:bodyPr/>
                    <a:lstStyle/>
                    <a:p>
                      <a:pPr algn="l" fontAlgn="b"/>
                      <a:r>
                        <a:rPr lang="es-CL" sz="1100" u="none" strike="noStrike" dirty="0">
                          <a:effectLst/>
                        </a:rPr>
                        <a:t>LOS LAGOS</a:t>
                      </a:r>
                      <a:endParaRPr lang="es-CL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u="none" strike="noStrike">
                          <a:effectLst/>
                        </a:rPr>
                        <a:t>90.172.889</a:t>
                      </a:r>
                      <a:endParaRPr lang="es-CL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u="none" strike="noStrike">
                          <a:effectLst/>
                        </a:rPr>
                        <a:t>12.786.850</a:t>
                      </a:r>
                      <a:endParaRPr lang="es-CL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u="none" strike="noStrike" dirty="0">
                          <a:effectLst/>
                        </a:rPr>
                        <a:t>14,2%</a:t>
                      </a:r>
                      <a:endParaRPr lang="es-CL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  <a:tr h="218950">
                <a:tc>
                  <a:txBody>
                    <a:bodyPr/>
                    <a:lstStyle/>
                    <a:p>
                      <a:pPr algn="l" fontAlgn="b"/>
                      <a:r>
                        <a:rPr lang="es-CL" sz="1100" u="none" strike="noStrike" dirty="0">
                          <a:effectLst/>
                        </a:rPr>
                        <a:t>AYSEN</a:t>
                      </a:r>
                      <a:endParaRPr lang="es-CL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u="none" strike="noStrike">
                          <a:effectLst/>
                        </a:rPr>
                        <a:t>64.463.429</a:t>
                      </a:r>
                      <a:endParaRPr lang="es-CL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u="none" strike="noStrike" dirty="0">
                          <a:effectLst/>
                        </a:rPr>
                        <a:t>4.362.968</a:t>
                      </a:r>
                      <a:endParaRPr lang="es-CL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u="none" strike="noStrike" dirty="0">
                          <a:effectLst/>
                        </a:rPr>
                        <a:t>6,8%</a:t>
                      </a:r>
                      <a:endParaRPr lang="es-CL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="" xmlns:a16="http://schemas.microsoft.com/office/drawing/2014/main" val="10015"/>
                  </a:ext>
                </a:extLst>
              </a:tr>
              <a:tr h="231829">
                <a:tc>
                  <a:txBody>
                    <a:bodyPr/>
                    <a:lstStyle/>
                    <a:p>
                      <a:pPr algn="l" fontAlgn="b"/>
                      <a:r>
                        <a:rPr lang="es-CL" sz="1100" u="none" strike="noStrike" dirty="0">
                          <a:effectLst/>
                        </a:rPr>
                        <a:t>MAGALLANES</a:t>
                      </a:r>
                      <a:endParaRPr lang="es-CL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u="none" strike="noStrike" dirty="0">
                          <a:effectLst/>
                        </a:rPr>
                        <a:t>61.092.962</a:t>
                      </a:r>
                      <a:endParaRPr lang="es-CL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u="none" strike="noStrike" dirty="0">
                          <a:effectLst/>
                        </a:rPr>
                        <a:t>10.170.848</a:t>
                      </a:r>
                      <a:endParaRPr lang="es-CL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u="none" strike="noStrike" dirty="0">
                          <a:effectLst/>
                        </a:rPr>
                        <a:t>16,6%</a:t>
                      </a:r>
                      <a:endParaRPr lang="es-CL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="" xmlns:a16="http://schemas.microsoft.com/office/drawing/2014/main" val="10016"/>
                  </a:ext>
                </a:extLst>
              </a:tr>
              <a:tr h="231829"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1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SUBTOTAL</a:t>
                      </a:r>
                      <a:endParaRPr lang="es-CL" sz="12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1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     1.287.530.804 </a:t>
                      </a:r>
                      <a:endParaRPr lang="es-CL" sz="12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1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         116.185.754 </a:t>
                      </a:r>
                      <a:endParaRPr lang="es-CL" sz="12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1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9,0%</a:t>
                      </a:r>
                      <a:endParaRPr lang="es-CL" sz="12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="" xmlns:a16="http://schemas.microsoft.com/office/drawing/2014/main" val="10017"/>
                  </a:ext>
                </a:extLst>
              </a:tr>
              <a:tr h="231829">
                <a:tc>
                  <a:txBody>
                    <a:bodyPr/>
                    <a:lstStyle/>
                    <a:p>
                      <a:pPr algn="l" fontAlgn="b"/>
                      <a:r>
                        <a:rPr lang="es-CL" sz="1100" u="none" strike="noStrike" dirty="0">
                          <a:effectLst/>
                        </a:rPr>
                        <a:t>FONDEMA  - MAGALLANES</a:t>
                      </a:r>
                      <a:endParaRPr lang="es-CL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u="none" strike="noStrike" dirty="0">
                          <a:effectLst/>
                        </a:rPr>
                        <a:t>6.977.267</a:t>
                      </a:r>
                      <a:endParaRPr lang="es-CL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u="none" strike="noStrike" dirty="0">
                          <a:effectLst/>
                        </a:rPr>
                        <a:t>395.348</a:t>
                      </a:r>
                      <a:endParaRPr lang="es-CL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u="none" strike="noStrike" dirty="0">
                          <a:effectLst/>
                        </a:rPr>
                        <a:t>5,7%</a:t>
                      </a:r>
                      <a:endParaRPr lang="es-CL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="" xmlns:a16="http://schemas.microsoft.com/office/drawing/2014/main" val="10018"/>
                  </a:ext>
                </a:extLst>
              </a:tr>
              <a:tr h="231829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CL" sz="1200" b="1" u="none" strike="noStrike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TOTAL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CL" sz="1200" b="1" u="none" strike="noStrike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1.294.508.071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CL" sz="1200" b="1" u="none" strike="noStrike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   116.581.103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CL" sz="1200" b="1" u="none" strike="noStrike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9,0%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="" xmlns:a16="http://schemas.microsoft.com/office/drawing/2014/main" val="10019"/>
                  </a:ext>
                </a:extLst>
              </a:tr>
            </a:tbl>
          </a:graphicData>
        </a:graphic>
      </p:graphicFrame>
      <p:sp>
        <p:nvSpPr>
          <p:cNvPr id="6" name="Marcador de pie de página 3">
            <a:extLst>
              <a:ext uri="{FF2B5EF4-FFF2-40B4-BE49-F238E27FC236}">
                <a16:creationId xmlns="" xmlns:a16="http://schemas.microsoft.com/office/drawing/2014/main" id="{76F8C08A-9630-3F40-802E-1F7A0BF2B5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231345" y="6508166"/>
            <a:ext cx="3073399" cy="365125"/>
          </a:xfrm>
        </p:spPr>
        <p:txBody>
          <a:bodyPr/>
          <a:lstStyle/>
          <a:p>
            <a:r>
              <a:rPr lang="es-CL" sz="1050" dirty="0">
                <a:latin typeface="gobCL"/>
              </a:rPr>
              <a:t>Gobierno de Chile - SUBDERE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1395926" y="1209715"/>
            <a:ext cx="35755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200" b="1" dirty="0" smtClean="0">
                <a:solidFill>
                  <a:schemeClr val="accent1">
                    <a:lumMod val="75000"/>
                  </a:schemeClr>
                </a:solidFill>
              </a:rPr>
              <a:t>Montos en Miles de $</a:t>
            </a:r>
            <a:endParaRPr lang="es-CL" sz="12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1760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ítulo 14">
            <a:extLst>
              <a:ext uri="{FF2B5EF4-FFF2-40B4-BE49-F238E27FC236}">
                <a16:creationId xmlns="" xmlns:a16="http://schemas.microsoft.com/office/drawing/2014/main" id="{48F50B0B-2DD7-9447-A6E4-49F585684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751" y="296086"/>
            <a:ext cx="10735962" cy="771679"/>
          </a:xfrm>
        </p:spPr>
        <p:txBody>
          <a:bodyPr>
            <a:normAutofit/>
          </a:bodyPr>
          <a:lstStyle/>
          <a:p>
            <a:r>
              <a:rPr lang="es-CL" sz="3600" b="1" dirty="0" smtClean="0">
                <a:solidFill>
                  <a:schemeClr val="accent5">
                    <a:lumMod val="50000"/>
                  </a:schemeClr>
                </a:solidFill>
                <a:latin typeface="Museo Slab 900" panose="02000000000000000000" pitchFamily="2" charset="77"/>
              </a:rPr>
              <a:t>Ejecución Presupuestaria - 31 de marzo de 2022</a:t>
            </a:r>
            <a:endParaRPr lang="es-CL" sz="3600" b="1" dirty="0">
              <a:solidFill>
                <a:schemeClr val="accent5">
                  <a:lumMod val="50000"/>
                </a:schemeClr>
              </a:solidFill>
              <a:latin typeface="Museo Slab 900" panose="02000000000000000000" pitchFamily="2" charset="77"/>
            </a:endParaRPr>
          </a:p>
        </p:txBody>
      </p:sp>
      <p:sp>
        <p:nvSpPr>
          <p:cNvPr id="12" name="Marcador de contenido 2">
            <a:extLst>
              <a:ext uri="{FF2B5EF4-FFF2-40B4-BE49-F238E27FC236}">
                <a16:creationId xmlns="" xmlns:a16="http://schemas.microsoft.com/office/drawing/2014/main" id="{29467BAA-E74F-ED4F-8D86-6EC289388837}"/>
              </a:ext>
            </a:extLst>
          </p:cNvPr>
          <p:cNvSpPr>
            <a:spLocks noGrp="1"/>
          </p:cNvSpPr>
          <p:nvPr/>
        </p:nvSpPr>
        <p:spPr>
          <a:xfrm>
            <a:off x="2842054" y="2370737"/>
            <a:ext cx="4039629" cy="39792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0" cap="none" spc="0" normalizeH="0" baseline="0" noProof="0" dirty="0">
              <a:ln>
                <a:noFill/>
              </a:ln>
              <a:solidFill>
                <a:srgbClr val="4C6598">
                  <a:lumMod val="75000"/>
                </a:srgbClr>
              </a:solidFill>
              <a:effectLst/>
              <a:uLnTx/>
              <a:uFillTx/>
              <a:latin typeface="gobCL" pitchFamily="2" charset="77"/>
            </a:endParaRPr>
          </a:p>
        </p:txBody>
      </p:sp>
      <p:pic>
        <p:nvPicPr>
          <p:cNvPr id="18" name="Marcador de contenido 9">
            <a:extLst>
              <a:ext uri="{FF2B5EF4-FFF2-40B4-BE49-F238E27FC236}">
                <a16:creationId xmlns="" xmlns:a16="http://schemas.microsoft.com/office/drawing/2014/main" id="{5BE24E5C-3882-4D47-95CE-406680979F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677" y="1237256"/>
            <a:ext cx="744773" cy="199913"/>
          </a:xfrm>
          <a:prstGeom prst="rect">
            <a:avLst/>
          </a:prstGeom>
        </p:spPr>
      </p:pic>
      <p:graphicFrame>
        <p:nvGraphicFramePr>
          <p:cNvPr id="7" name="Gráfico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91533045"/>
              </p:ext>
            </p:extLst>
          </p:nvPr>
        </p:nvGraphicFramePr>
        <p:xfrm>
          <a:off x="600677" y="1924361"/>
          <a:ext cx="9587255" cy="42200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CuadroTexto 5"/>
          <p:cNvSpPr txBox="1"/>
          <p:nvPr/>
        </p:nvSpPr>
        <p:spPr>
          <a:xfrm>
            <a:off x="8857607" y="1046984"/>
            <a:ext cx="2660650" cy="70788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s-CL" sz="2800" b="1" dirty="0" smtClean="0">
                <a:solidFill>
                  <a:schemeClr val="accent1"/>
                </a:solidFill>
              </a:rPr>
              <a:t>9,0 </a:t>
            </a:r>
            <a:r>
              <a:rPr lang="es-CL" sz="2800" b="1" dirty="0">
                <a:solidFill>
                  <a:schemeClr val="accent1"/>
                </a:solidFill>
              </a:rPr>
              <a:t>%</a:t>
            </a:r>
          </a:p>
          <a:p>
            <a:pPr>
              <a:defRPr/>
            </a:pPr>
            <a:r>
              <a:rPr lang="es-CL" sz="1200" b="1" dirty="0">
                <a:solidFill>
                  <a:schemeClr val="accent1"/>
                </a:solidFill>
              </a:rPr>
              <a:t>Ejecución </a:t>
            </a:r>
            <a:r>
              <a:rPr lang="es-CL" sz="1200" b="1" dirty="0" smtClean="0">
                <a:solidFill>
                  <a:schemeClr val="accent1"/>
                </a:solidFill>
              </a:rPr>
              <a:t>Promedio  Marzo 2022</a:t>
            </a:r>
            <a:endParaRPr lang="es-CL" b="1" dirty="0">
              <a:solidFill>
                <a:schemeClr val="accent1"/>
              </a:solidFill>
            </a:endParaRPr>
          </a:p>
        </p:txBody>
      </p:sp>
      <p:sp>
        <p:nvSpPr>
          <p:cNvPr id="9" name="Marcador de pie de página 3">
            <a:extLst>
              <a:ext uri="{FF2B5EF4-FFF2-40B4-BE49-F238E27FC236}">
                <a16:creationId xmlns="" xmlns:a16="http://schemas.microsoft.com/office/drawing/2014/main" id="{76F8C08A-9630-3F40-802E-1F7A0BF2B5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0165" y="6449036"/>
            <a:ext cx="2373353" cy="365125"/>
          </a:xfrm>
        </p:spPr>
        <p:txBody>
          <a:bodyPr/>
          <a:lstStyle/>
          <a:p>
            <a:r>
              <a:rPr lang="es-CL" sz="1050" dirty="0">
                <a:latin typeface="gobCL"/>
              </a:rPr>
              <a:t>Gobierno de Chile - SUBDERE</a:t>
            </a:r>
          </a:p>
        </p:txBody>
      </p:sp>
    </p:spTree>
    <p:extLst>
      <p:ext uri="{BB962C8B-B14F-4D97-AF65-F5344CB8AC3E}">
        <p14:creationId xmlns:p14="http://schemas.microsoft.com/office/powerpoint/2010/main" val="2226819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ítulo 14">
            <a:extLst>
              <a:ext uri="{FF2B5EF4-FFF2-40B4-BE49-F238E27FC236}">
                <a16:creationId xmlns="" xmlns:a16="http://schemas.microsoft.com/office/drawing/2014/main" id="{48F50B0B-2DD7-9447-A6E4-49F585684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204" y="296352"/>
            <a:ext cx="10735962" cy="771679"/>
          </a:xfrm>
        </p:spPr>
        <p:txBody>
          <a:bodyPr>
            <a:normAutofit/>
          </a:bodyPr>
          <a:lstStyle/>
          <a:p>
            <a:r>
              <a:rPr lang="es-CL" sz="3600" b="1" dirty="0" smtClean="0">
                <a:solidFill>
                  <a:schemeClr val="accent5">
                    <a:lumMod val="50000"/>
                  </a:schemeClr>
                </a:solidFill>
                <a:latin typeface="Museo Slab 900" panose="02000000000000000000" pitchFamily="2" charset="77"/>
              </a:rPr>
              <a:t>Ejecución Presupuestaria – Período 2010 - 2022</a:t>
            </a:r>
            <a:endParaRPr lang="es-CL" sz="3600" b="1" dirty="0">
              <a:solidFill>
                <a:schemeClr val="accent5">
                  <a:lumMod val="50000"/>
                </a:schemeClr>
              </a:solidFill>
              <a:latin typeface="Museo Slab 900" panose="02000000000000000000" pitchFamily="2" charset="77"/>
            </a:endParaRPr>
          </a:p>
        </p:txBody>
      </p:sp>
      <p:sp>
        <p:nvSpPr>
          <p:cNvPr id="12" name="Marcador de contenido 2">
            <a:extLst>
              <a:ext uri="{FF2B5EF4-FFF2-40B4-BE49-F238E27FC236}">
                <a16:creationId xmlns="" xmlns:a16="http://schemas.microsoft.com/office/drawing/2014/main" id="{29467BAA-E74F-ED4F-8D86-6EC289388837}"/>
              </a:ext>
            </a:extLst>
          </p:cNvPr>
          <p:cNvSpPr>
            <a:spLocks noGrp="1"/>
          </p:cNvSpPr>
          <p:nvPr/>
        </p:nvSpPr>
        <p:spPr>
          <a:xfrm>
            <a:off x="2842054" y="2370737"/>
            <a:ext cx="4039629" cy="39792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0" cap="none" spc="0" normalizeH="0" baseline="0" noProof="0" dirty="0">
              <a:ln>
                <a:noFill/>
              </a:ln>
              <a:solidFill>
                <a:srgbClr val="4C6598">
                  <a:lumMod val="75000"/>
                </a:srgbClr>
              </a:solidFill>
              <a:effectLst/>
              <a:uLnTx/>
              <a:uFillTx/>
              <a:latin typeface="gobCL" pitchFamily="2" charset="77"/>
            </a:endParaRPr>
          </a:p>
        </p:txBody>
      </p:sp>
      <p:pic>
        <p:nvPicPr>
          <p:cNvPr id="18" name="Marcador de contenido 9">
            <a:extLst>
              <a:ext uri="{FF2B5EF4-FFF2-40B4-BE49-F238E27FC236}">
                <a16:creationId xmlns="" xmlns:a16="http://schemas.microsoft.com/office/drawing/2014/main" id="{5BE24E5C-3882-4D47-95CE-406680979F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472" y="1270046"/>
            <a:ext cx="744773" cy="199913"/>
          </a:xfrm>
          <a:prstGeom prst="rect">
            <a:avLst/>
          </a:prstGeom>
        </p:spPr>
      </p:pic>
      <p:sp>
        <p:nvSpPr>
          <p:cNvPr id="8" name="CuadroTexto 5"/>
          <p:cNvSpPr txBox="1"/>
          <p:nvPr/>
        </p:nvSpPr>
        <p:spPr>
          <a:xfrm>
            <a:off x="9002598" y="1046984"/>
            <a:ext cx="2901077" cy="70788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s-CL" sz="2800" b="1" dirty="0" smtClean="0">
                <a:solidFill>
                  <a:schemeClr val="accent1"/>
                </a:solidFill>
              </a:rPr>
              <a:t>18,7 </a:t>
            </a:r>
            <a:r>
              <a:rPr lang="es-CL" sz="2800" b="1" dirty="0">
                <a:solidFill>
                  <a:schemeClr val="accent1"/>
                </a:solidFill>
              </a:rPr>
              <a:t>%</a:t>
            </a:r>
          </a:p>
          <a:p>
            <a:pPr>
              <a:defRPr/>
            </a:pPr>
            <a:r>
              <a:rPr lang="es-CL" sz="1200" b="1" dirty="0">
                <a:solidFill>
                  <a:schemeClr val="accent1"/>
                </a:solidFill>
              </a:rPr>
              <a:t>Ejecución </a:t>
            </a:r>
            <a:r>
              <a:rPr lang="es-CL" sz="1200" b="1" dirty="0" smtClean="0">
                <a:solidFill>
                  <a:schemeClr val="accent1"/>
                </a:solidFill>
              </a:rPr>
              <a:t>Promedio  Marzo 2010 - 2022</a:t>
            </a:r>
            <a:endParaRPr lang="es-CL" b="1" dirty="0">
              <a:solidFill>
                <a:schemeClr val="accent1"/>
              </a:solidFill>
            </a:endParaRPr>
          </a:p>
        </p:txBody>
      </p:sp>
      <p:graphicFrame>
        <p:nvGraphicFramePr>
          <p:cNvPr id="9" name="Gráfico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19884738"/>
              </p:ext>
            </p:extLst>
          </p:nvPr>
        </p:nvGraphicFramePr>
        <p:xfrm>
          <a:off x="449472" y="1941922"/>
          <a:ext cx="8553126" cy="43534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Marcador de pie de página 3">
            <a:extLst>
              <a:ext uri="{FF2B5EF4-FFF2-40B4-BE49-F238E27FC236}">
                <a16:creationId xmlns="" xmlns:a16="http://schemas.microsoft.com/office/drawing/2014/main" id="{76F8C08A-9630-3F40-802E-1F7A0BF2B5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231345" y="6508166"/>
            <a:ext cx="3073399" cy="365125"/>
          </a:xfrm>
        </p:spPr>
        <p:txBody>
          <a:bodyPr/>
          <a:lstStyle/>
          <a:p>
            <a:r>
              <a:rPr lang="es-CL" sz="1050" dirty="0">
                <a:latin typeface="gobCL"/>
              </a:rPr>
              <a:t>Gobierno de Chile - SUBDERE</a:t>
            </a:r>
          </a:p>
        </p:txBody>
      </p:sp>
    </p:spTree>
    <p:extLst>
      <p:ext uri="{BB962C8B-B14F-4D97-AF65-F5344CB8AC3E}">
        <p14:creationId xmlns:p14="http://schemas.microsoft.com/office/powerpoint/2010/main" val="3808345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ítulo 14">
            <a:extLst>
              <a:ext uri="{FF2B5EF4-FFF2-40B4-BE49-F238E27FC236}">
                <a16:creationId xmlns="" xmlns:a16="http://schemas.microsoft.com/office/drawing/2014/main" id="{48F50B0B-2DD7-9447-A6E4-49F585684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531" y="282170"/>
            <a:ext cx="10735962" cy="771679"/>
          </a:xfrm>
        </p:spPr>
        <p:txBody>
          <a:bodyPr>
            <a:normAutofit/>
          </a:bodyPr>
          <a:lstStyle/>
          <a:p>
            <a:r>
              <a:rPr lang="es-CL" sz="3600" b="1" dirty="0">
                <a:solidFill>
                  <a:schemeClr val="accent5">
                    <a:lumMod val="50000"/>
                  </a:schemeClr>
                </a:solidFill>
                <a:latin typeface="Museo Slab 900" panose="02000000000000000000" pitchFamily="2" charset="77"/>
              </a:rPr>
              <a:t>Comparado Ejecución Presupuestaria - 31 de marzo </a:t>
            </a:r>
          </a:p>
        </p:txBody>
      </p:sp>
      <p:sp>
        <p:nvSpPr>
          <p:cNvPr id="12" name="Marcador de contenido 2">
            <a:extLst>
              <a:ext uri="{FF2B5EF4-FFF2-40B4-BE49-F238E27FC236}">
                <a16:creationId xmlns="" xmlns:a16="http://schemas.microsoft.com/office/drawing/2014/main" id="{29467BAA-E74F-ED4F-8D86-6EC289388837}"/>
              </a:ext>
            </a:extLst>
          </p:cNvPr>
          <p:cNvSpPr>
            <a:spLocks noGrp="1"/>
          </p:cNvSpPr>
          <p:nvPr/>
        </p:nvSpPr>
        <p:spPr>
          <a:xfrm>
            <a:off x="2842054" y="2370737"/>
            <a:ext cx="4039629" cy="39792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0" cap="none" spc="0" normalizeH="0" baseline="0" noProof="0" dirty="0">
              <a:ln>
                <a:noFill/>
              </a:ln>
              <a:solidFill>
                <a:srgbClr val="4C6598">
                  <a:lumMod val="75000"/>
                </a:srgbClr>
              </a:solidFill>
              <a:effectLst/>
              <a:uLnTx/>
              <a:uFillTx/>
              <a:latin typeface="gobCL" pitchFamily="2" charset="77"/>
            </a:endParaRPr>
          </a:p>
        </p:txBody>
      </p:sp>
      <p:pic>
        <p:nvPicPr>
          <p:cNvPr id="18" name="Marcador de contenido 9">
            <a:extLst>
              <a:ext uri="{FF2B5EF4-FFF2-40B4-BE49-F238E27FC236}">
                <a16:creationId xmlns="" xmlns:a16="http://schemas.microsoft.com/office/drawing/2014/main" id="{5BE24E5C-3882-4D47-95CE-406680979F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933" y="1099464"/>
            <a:ext cx="744773" cy="199913"/>
          </a:xfrm>
          <a:prstGeom prst="rect">
            <a:avLst/>
          </a:prstGeom>
        </p:spPr>
      </p:pic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4293505"/>
              </p:ext>
            </p:extLst>
          </p:nvPr>
        </p:nvGraphicFramePr>
        <p:xfrm>
          <a:off x="449933" y="1869915"/>
          <a:ext cx="9269102" cy="4399105"/>
        </p:xfrm>
        <a:graphic>
          <a:graphicData uri="http://schemas.openxmlformats.org/drawingml/2006/table">
            <a:tbl>
              <a:tblPr>
                <a:tableStyleId>{22838BEF-8BB2-4498-84A7-C5851F593DF1}</a:tableStyleId>
              </a:tblPr>
              <a:tblGrid>
                <a:gridCol w="167760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4362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01436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11840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897324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121656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1196433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1199683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</a:tblGrid>
              <a:tr h="119247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L" sz="900" b="1" u="none" strike="noStrike" dirty="0">
                          <a:effectLst/>
                        </a:rPr>
                        <a:t>REGION</a:t>
                      </a:r>
                      <a:endParaRPr lang="es-CL" sz="9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s-CL" sz="900" b="1" u="none" strike="noStrike" dirty="0">
                          <a:effectLst/>
                        </a:rPr>
                        <a:t>2022</a:t>
                      </a:r>
                      <a:endParaRPr lang="es-CL" sz="9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L" sz="900" b="1" u="none" strike="noStrike">
                          <a:effectLst/>
                        </a:rPr>
                        <a:t>Estado</a:t>
                      </a:r>
                      <a:endParaRPr lang="es-CL" sz="9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s-CL" sz="900" b="1" u="none" strike="noStrike">
                          <a:effectLst/>
                        </a:rPr>
                        <a:t>2021</a:t>
                      </a:r>
                      <a:endParaRPr lang="es-CL" sz="9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44457"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1" u="none" strike="noStrike">
                          <a:effectLst/>
                        </a:rPr>
                        <a:t>Marco Presupuestario</a:t>
                      </a:r>
                      <a:endParaRPr lang="es-CL" sz="9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1" u="none" strike="noStrike" dirty="0">
                          <a:effectLst/>
                        </a:rPr>
                        <a:t>Gasto Devengado </a:t>
                      </a:r>
                      <a:endParaRPr lang="es-CL" sz="9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1" u="none" strike="noStrike" dirty="0">
                          <a:effectLst/>
                        </a:rPr>
                        <a:t>% </a:t>
                      </a:r>
                      <a:endParaRPr lang="es-CL" sz="9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1" u="none" strike="noStrike" dirty="0">
                          <a:effectLst/>
                        </a:rPr>
                        <a:t>Marco Presupuestario</a:t>
                      </a:r>
                      <a:endParaRPr lang="es-CL" sz="9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1" u="none" strike="noStrike" dirty="0">
                          <a:effectLst/>
                        </a:rPr>
                        <a:t>Gasto Devengado </a:t>
                      </a:r>
                      <a:endParaRPr lang="es-CL" sz="9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1" u="none" strike="noStrike" dirty="0">
                          <a:effectLst/>
                        </a:rPr>
                        <a:t>% </a:t>
                      </a:r>
                      <a:endParaRPr lang="es-CL" sz="9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09875"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u="none" strike="noStrike" dirty="0">
                          <a:effectLst/>
                        </a:rPr>
                        <a:t>ARICA - PARINACOTA</a:t>
                      </a:r>
                      <a:endParaRPr lang="es-CL" sz="9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u="none" strike="noStrike" dirty="0">
                          <a:effectLst/>
                        </a:rPr>
                        <a:t>           39.190.174 </a:t>
                      </a:r>
                      <a:endParaRPr lang="es-CL" sz="9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u="none" strike="noStrike" dirty="0">
                          <a:effectLst/>
                        </a:rPr>
                        <a:t>             3.090.445 </a:t>
                      </a:r>
                      <a:endParaRPr lang="es-CL" sz="9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u="none" strike="noStrike">
                          <a:effectLst/>
                        </a:rPr>
                        <a:t>7,9%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Sube</a:t>
                      </a:r>
                      <a:endParaRPr lang="es-CL" sz="9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u="none" strike="noStrike">
                          <a:effectLst/>
                        </a:rPr>
                        <a:t>              35.489.986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u="none" strike="noStrike">
                          <a:effectLst/>
                        </a:rPr>
                        <a:t>              1.501.076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u="none" strike="noStrike">
                          <a:effectLst/>
                        </a:rPr>
                        <a:t>4,2%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09875"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u="none" strike="noStrike">
                          <a:effectLst/>
                        </a:rPr>
                        <a:t>TARAPACA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u="none" strike="noStrike">
                          <a:effectLst/>
                        </a:rPr>
                        <a:t>           50.717.550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u="none" strike="noStrike" dirty="0">
                          <a:effectLst/>
                        </a:rPr>
                        <a:t>             1.003.462 </a:t>
                      </a:r>
                      <a:endParaRPr lang="es-CL" sz="9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u="none" strike="noStrike" dirty="0">
                          <a:effectLst/>
                        </a:rPr>
                        <a:t>2,0%</a:t>
                      </a:r>
                      <a:endParaRPr lang="es-CL" sz="9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Baja</a:t>
                      </a:r>
                      <a:endParaRPr lang="es-CL" sz="9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u="none" strike="noStrike" dirty="0">
                          <a:effectLst/>
                        </a:rPr>
                        <a:t>              48.413.674 </a:t>
                      </a:r>
                      <a:endParaRPr lang="es-CL" sz="9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u="none" strike="noStrike" dirty="0">
                          <a:effectLst/>
                        </a:rPr>
                        <a:t>              2.703.044 </a:t>
                      </a:r>
                      <a:endParaRPr lang="es-CL" sz="9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u="none" strike="noStrike">
                          <a:effectLst/>
                        </a:rPr>
                        <a:t>5,6%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09875"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u="none" strike="noStrike" dirty="0">
                          <a:effectLst/>
                        </a:rPr>
                        <a:t>ANTOFAGASTA</a:t>
                      </a:r>
                      <a:endParaRPr lang="es-CL" sz="9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u="none" strike="noStrike">
                          <a:effectLst/>
                        </a:rPr>
                        <a:t>           88.946.240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u="none" strike="noStrike">
                          <a:effectLst/>
                        </a:rPr>
                        <a:t>             4.165.159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u="none" strike="noStrike">
                          <a:effectLst/>
                        </a:rPr>
                        <a:t>4,7%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Baja</a:t>
                      </a:r>
                      <a:endParaRPr lang="es-CL" sz="9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u="none" strike="noStrike">
                          <a:effectLst/>
                        </a:rPr>
                        <a:t>              65.274.864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u="none" strike="noStrike" dirty="0">
                          <a:effectLst/>
                        </a:rPr>
                        <a:t>              5.804.143 </a:t>
                      </a:r>
                      <a:endParaRPr lang="es-CL" sz="9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u="none" strike="noStrike" dirty="0">
                          <a:effectLst/>
                        </a:rPr>
                        <a:t>8,9%</a:t>
                      </a:r>
                      <a:endParaRPr lang="es-CL" sz="9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09875"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u="none" strike="noStrike">
                          <a:effectLst/>
                        </a:rPr>
                        <a:t>ATACAMA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u="none" strike="noStrike">
                          <a:effectLst/>
                        </a:rPr>
                        <a:t>           74.195.415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u="none" strike="noStrike" dirty="0">
                          <a:effectLst/>
                        </a:rPr>
                        <a:t>             6.428.520 </a:t>
                      </a:r>
                      <a:endParaRPr lang="es-CL" sz="9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u="none" strike="noStrike">
                          <a:effectLst/>
                        </a:rPr>
                        <a:t>8,7%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Baja</a:t>
                      </a:r>
                      <a:endParaRPr lang="es-CL" sz="9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u="none" strike="noStrike">
                          <a:effectLst/>
                        </a:rPr>
                        <a:t>              64.683.112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u="none" strike="noStrike">
                          <a:effectLst/>
                        </a:rPr>
                        <a:t>              6.190.399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u="none" strike="noStrike" dirty="0">
                          <a:effectLst/>
                        </a:rPr>
                        <a:t>9,6%</a:t>
                      </a:r>
                      <a:endParaRPr lang="es-CL" sz="9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09875"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u="none" strike="noStrike">
                          <a:effectLst/>
                        </a:rPr>
                        <a:t>COQUIMBO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u="none" strike="noStrike">
                          <a:effectLst/>
                        </a:rPr>
                        <a:t>           74.388.479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u="none" strike="noStrike">
                          <a:effectLst/>
                        </a:rPr>
                        <a:t>             4.352.364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u="none" strike="noStrike">
                          <a:effectLst/>
                        </a:rPr>
                        <a:t>5,9%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Baja</a:t>
                      </a:r>
                      <a:endParaRPr lang="es-CL" sz="9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u="none" strike="noStrike">
                          <a:effectLst/>
                        </a:rPr>
                        <a:t>              64.561.261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u="none" strike="noStrike">
                          <a:effectLst/>
                        </a:rPr>
                        <a:t>            13.352.388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u="none" strike="noStrike" dirty="0">
                          <a:effectLst/>
                        </a:rPr>
                        <a:t>20,7%</a:t>
                      </a:r>
                      <a:endParaRPr lang="es-CL" sz="9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09875"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u="none" strike="noStrike">
                          <a:effectLst/>
                        </a:rPr>
                        <a:t>VALPARAISO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u="none" strike="noStrike">
                          <a:effectLst/>
                        </a:rPr>
                        <a:t>           85.271.974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u="none" strike="noStrike">
                          <a:effectLst/>
                        </a:rPr>
                        <a:t>             6.259.715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u="none" strike="noStrike">
                          <a:effectLst/>
                        </a:rPr>
                        <a:t>7,3%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Baja</a:t>
                      </a:r>
                      <a:endParaRPr lang="es-CL" sz="9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u="none" strike="noStrike">
                          <a:effectLst/>
                        </a:rPr>
                        <a:t>              77.265.079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u="none" strike="noStrike">
                          <a:effectLst/>
                        </a:rPr>
                        <a:t>              8.009.266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u="none" strike="noStrike" dirty="0">
                          <a:effectLst/>
                        </a:rPr>
                        <a:t>10,4%</a:t>
                      </a:r>
                      <a:endParaRPr lang="es-CL" sz="9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09875"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u="none" strike="noStrike">
                          <a:effectLst/>
                        </a:rPr>
                        <a:t>METROPOLITANA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u="none" strike="noStrike">
                          <a:effectLst/>
                        </a:rPr>
                        <a:t>         140.661.780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u="none" strike="noStrike">
                          <a:effectLst/>
                        </a:rPr>
                        <a:t>          12.751.471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u="none" strike="noStrike">
                          <a:effectLst/>
                        </a:rPr>
                        <a:t>9,1%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Baja</a:t>
                      </a:r>
                      <a:endParaRPr lang="es-CL" sz="9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u="none" strike="noStrike">
                          <a:effectLst/>
                        </a:rPr>
                        <a:t>            128.046.244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u="none" strike="noStrike">
                          <a:effectLst/>
                        </a:rPr>
                        <a:t>            31.977.086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u="none" strike="noStrike" dirty="0">
                          <a:effectLst/>
                        </a:rPr>
                        <a:t>25,0%</a:t>
                      </a:r>
                      <a:endParaRPr lang="es-CL" sz="9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209875"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u="none" strike="noStrike">
                          <a:effectLst/>
                        </a:rPr>
                        <a:t>O'HIGGINS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u="none" strike="noStrike">
                          <a:effectLst/>
                        </a:rPr>
                        <a:t>           75.141.419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u="none" strike="noStrike">
                          <a:effectLst/>
                        </a:rPr>
                        <a:t>             8.863.920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u="none" strike="noStrike">
                          <a:effectLst/>
                        </a:rPr>
                        <a:t>11,8%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Baja</a:t>
                      </a:r>
                      <a:endParaRPr lang="es-CL" sz="9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u="none" strike="noStrike">
                          <a:effectLst/>
                        </a:rPr>
                        <a:t>              70.203.150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u="none" strike="noStrike">
                          <a:effectLst/>
                        </a:rPr>
                        <a:t>            11.724.761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u="none" strike="noStrike" dirty="0">
                          <a:effectLst/>
                        </a:rPr>
                        <a:t>16,7%</a:t>
                      </a:r>
                      <a:endParaRPr lang="es-CL" sz="9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209875"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u="none" strike="noStrike">
                          <a:effectLst/>
                        </a:rPr>
                        <a:t>MAULE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u="none" strike="noStrike">
                          <a:effectLst/>
                        </a:rPr>
                        <a:t>           91.299.502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u="none" strike="noStrike">
                          <a:effectLst/>
                        </a:rPr>
                        <a:t>             7.163.231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u="none" strike="noStrike">
                          <a:effectLst/>
                        </a:rPr>
                        <a:t>7,8%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Baja</a:t>
                      </a:r>
                      <a:endParaRPr lang="es-CL" sz="9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u="none" strike="noStrike">
                          <a:effectLst/>
                        </a:rPr>
                        <a:t>              83.703.202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u="none" strike="noStrike">
                          <a:effectLst/>
                        </a:rPr>
                        <a:t>              9.672.207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u="none" strike="noStrike" dirty="0">
                          <a:effectLst/>
                        </a:rPr>
                        <a:t>11,6%</a:t>
                      </a:r>
                      <a:endParaRPr lang="es-CL" sz="9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209875"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u="none" strike="noStrike">
                          <a:effectLst/>
                        </a:rPr>
                        <a:t>ÑUBLE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u="none" strike="noStrike">
                          <a:effectLst/>
                        </a:rPr>
                        <a:t>           57.789.890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u="none" strike="noStrike">
                          <a:effectLst/>
                        </a:rPr>
                        <a:t>             4.432.827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u="none" strike="noStrike" dirty="0">
                          <a:effectLst/>
                        </a:rPr>
                        <a:t>7,7%</a:t>
                      </a:r>
                      <a:endParaRPr lang="es-CL" sz="9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L" sz="900" b="1" u="none" strike="noStrike" kern="12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Sube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u="none" strike="noStrike">
                          <a:effectLst/>
                        </a:rPr>
                        <a:t>              50.431.577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u="none" strike="noStrike">
                          <a:effectLst/>
                        </a:rPr>
                        <a:t>              2.334.871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u="none" strike="noStrike" dirty="0">
                          <a:effectLst/>
                        </a:rPr>
                        <a:t>4,6%</a:t>
                      </a:r>
                      <a:endParaRPr lang="es-CL" sz="9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209875"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u="none" strike="noStrike">
                          <a:effectLst/>
                        </a:rPr>
                        <a:t>BIO - BIO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u="none" strike="noStrike">
                          <a:effectLst/>
                        </a:rPr>
                        <a:t>           93.357.162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u="none" strike="noStrike">
                          <a:effectLst/>
                        </a:rPr>
                        <a:t>             7.307.235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u="none" strike="noStrike">
                          <a:effectLst/>
                        </a:rPr>
                        <a:t>7,8%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Baja</a:t>
                      </a:r>
                      <a:endParaRPr lang="es-CL" sz="9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u="none" strike="noStrike">
                          <a:effectLst/>
                        </a:rPr>
                        <a:t>              86.242.304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u="none" strike="noStrike">
                          <a:effectLst/>
                        </a:rPr>
                        <a:t>              7.442.247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u="none" strike="noStrike" dirty="0">
                          <a:effectLst/>
                        </a:rPr>
                        <a:t>8,6%</a:t>
                      </a:r>
                      <a:endParaRPr lang="es-CL" sz="9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209875"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u="none" strike="noStrike">
                          <a:effectLst/>
                        </a:rPr>
                        <a:t>ARAUCANIA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u="none" strike="noStrike">
                          <a:effectLst/>
                        </a:rPr>
                        <a:t>         143.821.183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u="none" strike="noStrike">
                          <a:effectLst/>
                        </a:rPr>
                        <a:t>          15.148.840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u="none" strike="noStrike">
                          <a:effectLst/>
                        </a:rPr>
                        <a:t>10,5%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L" sz="900" b="1" u="none" strike="noStrike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Baja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u="none" strike="noStrike">
                          <a:effectLst/>
                        </a:rPr>
                        <a:t>            131.052.751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u="none" strike="noStrike">
                          <a:effectLst/>
                        </a:rPr>
                        <a:t>            17.298.306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u="none" strike="noStrike" dirty="0">
                          <a:effectLst/>
                        </a:rPr>
                        <a:t>13,2%</a:t>
                      </a:r>
                      <a:endParaRPr lang="es-CL" sz="9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209875"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u="none" strike="noStrike">
                          <a:effectLst/>
                        </a:rPr>
                        <a:t>LOS RIOS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u="none" strike="noStrike">
                          <a:effectLst/>
                        </a:rPr>
                        <a:t>           57.020.756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u="none" strike="noStrike">
                          <a:effectLst/>
                        </a:rPr>
                        <a:t>             7.897.900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u="none" strike="noStrike">
                          <a:effectLst/>
                        </a:rPr>
                        <a:t>13,9%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L" sz="900" b="1" u="none" strike="noStrike" kern="12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Sube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u="none" strike="noStrike">
                          <a:effectLst/>
                        </a:rPr>
                        <a:t>              51.073.726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u="none" strike="noStrike">
                          <a:effectLst/>
                        </a:rPr>
                        <a:t>              5.588.786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u="none" strike="noStrike" dirty="0">
                          <a:effectLst/>
                        </a:rPr>
                        <a:t>10,9%</a:t>
                      </a:r>
                      <a:endParaRPr lang="es-CL" sz="9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  <a:tr h="209875"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u="none" strike="noStrike">
                          <a:effectLst/>
                        </a:rPr>
                        <a:t>LOS LAGOS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u="none" strike="noStrike">
                          <a:effectLst/>
                        </a:rPr>
                        <a:t>           90.172.889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u="none" strike="noStrike">
                          <a:effectLst/>
                        </a:rPr>
                        <a:t>          12.786.850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u="none" strike="noStrike">
                          <a:effectLst/>
                        </a:rPr>
                        <a:t>14,2%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L" sz="900" b="1" u="none" strike="noStrike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Baja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u="none" strike="noStrike">
                          <a:effectLst/>
                        </a:rPr>
                        <a:t>              82.195.250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u="none" strike="noStrike">
                          <a:effectLst/>
                        </a:rPr>
                        <a:t>            17.762.394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u="none" strike="noStrike" dirty="0">
                          <a:effectLst/>
                        </a:rPr>
                        <a:t>21,6%</a:t>
                      </a:r>
                      <a:endParaRPr lang="es-CL" sz="9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="" xmlns:a16="http://schemas.microsoft.com/office/drawing/2014/main" val="10015"/>
                  </a:ext>
                </a:extLst>
              </a:tr>
              <a:tr h="209875"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u="none" strike="noStrike">
                          <a:effectLst/>
                        </a:rPr>
                        <a:t>AYSEN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u="none" strike="noStrike">
                          <a:effectLst/>
                        </a:rPr>
                        <a:t>           64.463.429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u="none" strike="noStrike">
                          <a:effectLst/>
                        </a:rPr>
                        <a:t>             4.362.968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u="none" strike="noStrike">
                          <a:effectLst/>
                        </a:rPr>
                        <a:t>6,8%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L" sz="900" b="1" u="none" strike="noStrike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Baja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u="none" strike="noStrike">
                          <a:effectLst/>
                        </a:rPr>
                        <a:t>              60.698.993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u="none" strike="noStrike">
                          <a:effectLst/>
                        </a:rPr>
                        <a:t>              7.614.414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u="none" strike="noStrike" dirty="0">
                          <a:effectLst/>
                        </a:rPr>
                        <a:t>12,5%</a:t>
                      </a:r>
                      <a:endParaRPr lang="es-CL" sz="9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="" xmlns:a16="http://schemas.microsoft.com/office/drawing/2014/main" val="10016"/>
                  </a:ext>
                </a:extLst>
              </a:tr>
              <a:tr h="209875"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u="none" strike="noStrike">
                          <a:effectLst/>
                        </a:rPr>
                        <a:t>MAGALLANES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u="none" strike="noStrike">
                          <a:effectLst/>
                        </a:rPr>
                        <a:t>           61.092.962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u="none" strike="noStrike">
                          <a:effectLst/>
                        </a:rPr>
                        <a:t>          10.170.848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u="none" strike="noStrike">
                          <a:effectLst/>
                        </a:rPr>
                        <a:t>16,6%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L" sz="900" b="1" u="none" strike="noStrike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Baja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u="none" strike="noStrike">
                          <a:effectLst/>
                        </a:rPr>
                        <a:t>              55.011.254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u="none" strike="noStrike">
                          <a:effectLst/>
                        </a:rPr>
                        <a:t>            10.474.742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u="none" strike="noStrike" dirty="0">
                          <a:effectLst/>
                        </a:rPr>
                        <a:t>19,0%</a:t>
                      </a:r>
                      <a:endParaRPr lang="es-CL" sz="9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="" xmlns:a16="http://schemas.microsoft.com/office/drawing/2014/main" val="10017"/>
                  </a:ext>
                </a:extLst>
              </a:tr>
              <a:tr h="209875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1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TOTAL</a:t>
                      </a:r>
                      <a:endParaRPr lang="es-CL" sz="9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1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     1.287.530.804 </a:t>
                      </a:r>
                      <a:endParaRPr lang="es-CL" sz="9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1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        116.185.754 </a:t>
                      </a:r>
                      <a:endParaRPr lang="es-CL" sz="9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1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9,0%</a:t>
                      </a:r>
                      <a:endParaRPr lang="es-CL" sz="9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L" sz="900" b="1" u="none" strike="noStrike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Baja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1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        1.154.346.427 </a:t>
                      </a:r>
                      <a:endParaRPr lang="es-CL" sz="9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1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         159.450.130 </a:t>
                      </a:r>
                      <a:endParaRPr lang="es-CL" sz="9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1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13,8%</a:t>
                      </a:r>
                      <a:endParaRPr lang="es-CL" sz="9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18"/>
                  </a:ext>
                </a:extLst>
              </a:tr>
              <a:tr h="209875"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u="none" strike="noStrike">
                          <a:effectLst/>
                        </a:rPr>
                        <a:t>FONDEMA  - MAGALLANES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u="none" strike="noStrike">
                          <a:effectLst/>
                        </a:rPr>
                        <a:t>              6.769.501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u="none" strike="noStrike">
                          <a:effectLst/>
                        </a:rPr>
                        <a:t>                395.348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u="none" strike="noStrike">
                          <a:effectLst/>
                        </a:rPr>
                        <a:t>5,8%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L" sz="900" b="1" u="none" strike="noStrike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Baja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u="none" strike="noStrike">
                          <a:effectLst/>
                        </a:rPr>
                        <a:t>                6.769.501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u="none" strike="noStrike">
                          <a:effectLst/>
                        </a:rPr>
                        <a:t>              1.101.645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u="none" strike="noStrike" dirty="0">
                          <a:effectLst/>
                        </a:rPr>
                        <a:t>16,3%</a:t>
                      </a:r>
                      <a:endParaRPr lang="es-CL" sz="9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="" xmlns:a16="http://schemas.microsoft.com/office/drawing/2014/main" val="10019"/>
                  </a:ext>
                </a:extLst>
              </a:tr>
              <a:tr h="209875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L" sz="900" b="1" u="none" strike="noStrike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TOTAL 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L" sz="900" b="1" u="none" strike="noStrike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1.294.300.305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L" sz="900" b="1" u="none" strike="noStrike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  116.581.103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L" sz="900" b="1" u="none" strike="noStrike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9,0%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L" sz="900" b="1" u="none" strike="noStrike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Baja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L" sz="900" b="1" u="none" strike="noStrike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  1.161.115.928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L" sz="900" b="1" u="none" strike="noStrike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   160.551.775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L" sz="900" b="1" u="none" strike="noStrike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13,8%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20"/>
                  </a:ext>
                </a:extLst>
              </a:tr>
            </a:tbl>
          </a:graphicData>
        </a:graphic>
      </p:graphicFrame>
      <p:sp>
        <p:nvSpPr>
          <p:cNvPr id="3" name="CuadroTexto 2"/>
          <p:cNvSpPr txBox="1"/>
          <p:nvPr/>
        </p:nvSpPr>
        <p:spPr>
          <a:xfrm>
            <a:off x="308531" y="1446146"/>
            <a:ext cx="35755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200" b="1" dirty="0" smtClean="0">
                <a:solidFill>
                  <a:schemeClr val="accent1">
                    <a:lumMod val="75000"/>
                  </a:schemeClr>
                </a:solidFill>
              </a:rPr>
              <a:t>Montos en Miles de $ de cada año</a:t>
            </a:r>
            <a:endParaRPr lang="es-CL" sz="1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="" xmlns:a16="http://schemas.microsoft.com/office/drawing/2014/main" id="{7C6B449A-25AD-474C-9C63-D2508418D0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74583" y="4628562"/>
            <a:ext cx="1185442" cy="2229438"/>
          </a:xfrm>
          <a:prstGeom prst="rect">
            <a:avLst/>
          </a:prstGeom>
        </p:spPr>
      </p:pic>
      <p:sp>
        <p:nvSpPr>
          <p:cNvPr id="9" name="Marcador de pie de página 3">
            <a:extLst>
              <a:ext uri="{FF2B5EF4-FFF2-40B4-BE49-F238E27FC236}">
                <a16:creationId xmlns="" xmlns:a16="http://schemas.microsoft.com/office/drawing/2014/main" id="{76F8C08A-9630-3F40-802E-1F7A0BF2B5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231345" y="6508166"/>
            <a:ext cx="3073399" cy="365125"/>
          </a:xfrm>
        </p:spPr>
        <p:txBody>
          <a:bodyPr/>
          <a:lstStyle/>
          <a:p>
            <a:r>
              <a:rPr lang="es-CL" sz="1050" dirty="0">
                <a:latin typeface="gobCL"/>
              </a:rPr>
              <a:t>Gobierno de Chile - SUBDERE</a:t>
            </a:r>
          </a:p>
        </p:txBody>
      </p:sp>
    </p:spTree>
    <p:extLst>
      <p:ext uri="{BB962C8B-B14F-4D97-AF65-F5344CB8AC3E}">
        <p14:creationId xmlns:p14="http://schemas.microsoft.com/office/powerpoint/2010/main" val="495482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ítulo 14">
            <a:extLst>
              <a:ext uri="{FF2B5EF4-FFF2-40B4-BE49-F238E27FC236}">
                <a16:creationId xmlns="" xmlns:a16="http://schemas.microsoft.com/office/drawing/2014/main" id="{48F50B0B-2DD7-9447-A6E4-49F585684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602" y="282170"/>
            <a:ext cx="10735962" cy="771679"/>
          </a:xfrm>
        </p:spPr>
        <p:txBody>
          <a:bodyPr>
            <a:normAutofit/>
          </a:bodyPr>
          <a:lstStyle/>
          <a:p>
            <a:r>
              <a:rPr lang="es-CL" sz="3600" b="1" dirty="0" smtClean="0">
                <a:solidFill>
                  <a:schemeClr val="accent5">
                    <a:lumMod val="50000"/>
                  </a:schemeClr>
                </a:solidFill>
                <a:latin typeface="Museo Slab 900" panose="02000000000000000000" pitchFamily="2" charset="77"/>
              </a:rPr>
              <a:t>Porcentaje de Ejecución </a:t>
            </a:r>
            <a:r>
              <a:rPr lang="es-CL" sz="3600" b="1" dirty="0">
                <a:solidFill>
                  <a:schemeClr val="accent5">
                    <a:lumMod val="50000"/>
                  </a:schemeClr>
                </a:solidFill>
                <a:latin typeface="Museo Slab 900" panose="02000000000000000000" pitchFamily="2" charset="77"/>
              </a:rPr>
              <a:t>Presupuestaria </a:t>
            </a:r>
            <a:r>
              <a:rPr lang="es-CL" sz="3600" b="1" dirty="0" smtClean="0">
                <a:solidFill>
                  <a:schemeClr val="accent5">
                    <a:lumMod val="50000"/>
                  </a:schemeClr>
                </a:solidFill>
                <a:latin typeface="Museo Slab 900" panose="02000000000000000000" pitchFamily="2" charset="77"/>
              </a:rPr>
              <a:t>mensual</a:t>
            </a:r>
            <a:endParaRPr lang="es-CL" sz="3600" b="1" dirty="0">
              <a:solidFill>
                <a:schemeClr val="accent5">
                  <a:lumMod val="50000"/>
                </a:schemeClr>
              </a:solidFill>
              <a:latin typeface="Museo Slab 900" panose="02000000000000000000" pitchFamily="2" charset="77"/>
            </a:endParaRPr>
          </a:p>
        </p:txBody>
      </p:sp>
      <p:sp>
        <p:nvSpPr>
          <p:cNvPr id="12" name="Marcador de contenido 2">
            <a:extLst>
              <a:ext uri="{FF2B5EF4-FFF2-40B4-BE49-F238E27FC236}">
                <a16:creationId xmlns="" xmlns:a16="http://schemas.microsoft.com/office/drawing/2014/main" id="{29467BAA-E74F-ED4F-8D86-6EC289388837}"/>
              </a:ext>
            </a:extLst>
          </p:cNvPr>
          <p:cNvSpPr>
            <a:spLocks noGrp="1"/>
          </p:cNvSpPr>
          <p:nvPr/>
        </p:nvSpPr>
        <p:spPr>
          <a:xfrm>
            <a:off x="2842054" y="2370737"/>
            <a:ext cx="4039629" cy="39792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0" cap="none" spc="0" normalizeH="0" baseline="0" noProof="0" dirty="0">
              <a:ln>
                <a:noFill/>
              </a:ln>
              <a:solidFill>
                <a:srgbClr val="4C6598">
                  <a:lumMod val="75000"/>
                </a:srgbClr>
              </a:solidFill>
              <a:effectLst/>
              <a:uLnTx/>
              <a:uFillTx/>
              <a:latin typeface="gobCL" pitchFamily="2" charset="77"/>
            </a:endParaRPr>
          </a:p>
        </p:txBody>
      </p:sp>
      <p:pic>
        <p:nvPicPr>
          <p:cNvPr id="18" name="Marcador de contenido 9">
            <a:extLst>
              <a:ext uri="{FF2B5EF4-FFF2-40B4-BE49-F238E27FC236}">
                <a16:creationId xmlns="" xmlns:a16="http://schemas.microsoft.com/office/drawing/2014/main" id="{5BE24E5C-3882-4D47-95CE-406680979F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725" y="1236982"/>
            <a:ext cx="744773" cy="199913"/>
          </a:xfrm>
          <a:prstGeom prst="rect">
            <a:avLst/>
          </a:prstGeom>
        </p:spPr>
      </p:pic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7963210"/>
              </p:ext>
            </p:extLst>
          </p:nvPr>
        </p:nvGraphicFramePr>
        <p:xfrm>
          <a:off x="466725" y="1796400"/>
          <a:ext cx="10223270" cy="3945673"/>
        </p:xfrm>
        <a:graphic>
          <a:graphicData uri="http://schemas.openxmlformats.org/drawingml/2006/table">
            <a:tbl>
              <a:tblPr>
                <a:tableStyleId>{22838BEF-8BB2-4498-84A7-C5851F593DF1}</a:tableStyleId>
              </a:tblPr>
              <a:tblGrid>
                <a:gridCol w="287781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85145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91183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75083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831334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207667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L" sz="1100" b="1" u="none" strike="noStrike" dirty="0">
                          <a:effectLst/>
                        </a:rPr>
                        <a:t>REGION</a:t>
                      </a:r>
                      <a:endParaRPr lang="es-CL" sz="11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1100" b="1" u="none" strike="noStrike" dirty="0">
                          <a:effectLst/>
                        </a:rPr>
                        <a:t>Porcentaje de Ejecución Mensual por Regiones</a:t>
                      </a:r>
                      <a:endParaRPr lang="es-CL" sz="11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L" sz="1100" b="1" u="none" strike="noStrike">
                          <a:effectLst/>
                        </a:rPr>
                        <a:t>Promedio</a:t>
                      </a:r>
                      <a:endParaRPr lang="es-CL" sz="11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07667"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u="none" strike="noStrike" dirty="0">
                          <a:effectLst/>
                        </a:rPr>
                        <a:t>ene-22</a:t>
                      </a:r>
                      <a:endParaRPr lang="es-CL" sz="11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u="none" strike="noStrike" dirty="0">
                          <a:effectLst/>
                        </a:rPr>
                        <a:t>feb-22</a:t>
                      </a:r>
                      <a:endParaRPr lang="es-CL" sz="11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u="none" strike="noStrike" dirty="0">
                          <a:effectLst/>
                        </a:rPr>
                        <a:t>mar-22</a:t>
                      </a:r>
                      <a:endParaRPr lang="es-CL" sz="11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07667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ARICA - PARINACOTA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2,9%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 dirty="0">
                          <a:effectLst/>
                        </a:rPr>
                        <a:t>2,1%</a:t>
                      </a:r>
                      <a:endParaRPr lang="es-CL" sz="9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 dirty="0">
                          <a:effectLst/>
                        </a:rPr>
                        <a:t>2,9%</a:t>
                      </a:r>
                      <a:endParaRPr lang="es-CL" sz="9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 dirty="0">
                          <a:effectLst/>
                        </a:rPr>
                        <a:t>2,6%</a:t>
                      </a:r>
                      <a:endParaRPr lang="es-CL" sz="9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07667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TARAPACA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0,1%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0,2%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1,6%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0,7%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07667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 dirty="0">
                          <a:effectLst/>
                        </a:rPr>
                        <a:t>ANTOFAGASTA</a:t>
                      </a:r>
                      <a:endParaRPr lang="es-CL" sz="10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0,2%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0,2%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4,2%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1,6%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07667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ATACAMA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2,0%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2,9%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3,8%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2,9%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07667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COQUIMBO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0,0%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2,9%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3,0%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2,0%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07667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VALPARAISO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0,5%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3,0%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3,9%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2,4%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07667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METROPOLITANA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1,9%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2,7%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4,4%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3,0%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207667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O'HIGGINS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2,1%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3,6%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6,1%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 dirty="0">
                          <a:effectLst/>
                        </a:rPr>
                        <a:t>3,9%</a:t>
                      </a:r>
                      <a:endParaRPr lang="es-CL" sz="9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207667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MAULE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0,0%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3,1%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4,8%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2,6%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207667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ÑUBLE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2,2%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2,3%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3,1%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2,6%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207667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BIO - BIO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0,7%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3,1%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4,0%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2,6%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207667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ARAUCANIA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2,0%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3,3%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5,2%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3,5%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207667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LOS RIOS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2,1%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4,7%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7,0%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4,6%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  <a:tr h="207667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LOS LAGOS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4,2%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2,6%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7,4%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4,7%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15"/>
                  </a:ext>
                </a:extLst>
              </a:tr>
              <a:tr h="207667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AYSEN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1,2%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0,0%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5,6%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2,3%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16"/>
                  </a:ext>
                </a:extLst>
              </a:tr>
              <a:tr h="207667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MAGALLANES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5,6%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1,8%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9,3%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5,5%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17"/>
                  </a:ext>
                </a:extLst>
              </a:tr>
              <a:tr h="207667"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1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TOTAL</a:t>
                      </a:r>
                      <a:endParaRPr lang="es-CL" sz="11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1,7%</a:t>
                      </a:r>
                      <a:endParaRPr lang="es-CL" sz="11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2,5%</a:t>
                      </a:r>
                      <a:endParaRPr lang="es-CL" sz="11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4,8%</a:t>
                      </a:r>
                      <a:endParaRPr lang="es-CL" sz="11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3,0%</a:t>
                      </a:r>
                      <a:endParaRPr lang="es-CL" sz="11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18"/>
                  </a:ext>
                </a:extLst>
              </a:tr>
            </a:tbl>
          </a:graphicData>
        </a:graphic>
      </p:graphicFrame>
      <p:sp>
        <p:nvSpPr>
          <p:cNvPr id="6" name="Marcador de pie de página 3">
            <a:extLst>
              <a:ext uri="{FF2B5EF4-FFF2-40B4-BE49-F238E27FC236}">
                <a16:creationId xmlns="" xmlns:a16="http://schemas.microsoft.com/office/drawing/2014/main" id="{76F8C08A-9630-3F40-802E-1F7A0BF2B5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231345" y="6508166"/>
            <a:ext cx="3073399" cy="365125"/>
          </a:xfrm>
        </p:spPr>
        <p:txBody>
          <a:bodyPr/>
          <a:lstStyle/>
          <a:p>
            <a:r>
              <a:rPr lang="es-CL" sz="1050" dirty="0">
                <a:latin typeface="gobCL"/>
              </a:rPr>
              <a:t>Gobierno de Chile - SUBDERE</a:t>
            </a:r>
          </a:p>
        </p:txBody>
      </p:sp>
    </p:spTree>
    <p:extLst>
      <p:ext uri="{BB962C8B-B14F-4D97-AF65-F5344CB8AC3E}">
        <p14:creationId xmlns:p14="http://schemas.microsoft.com/office/powerpoint/2010/main" val="2735480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ítulo 14">
            <a:extLst>
              <a:ext uri="{FF2B5EF4-FFF2-40B4-BE49-F238E27FC236}">
                <a16:creationId xmlns="" xmlns:a16="http://schemas.microsoft.com/office/drawing/2014/main" id="{48F50B0B-2DD7-9447-A6E4-49F585684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602" y="282170"/>
            <a:ext cx="10735962" cy="771679"/>
          </a:xfrm>
        </p:spPr>
        <p:txBody>
          <a:bodyPr>
            <a:normAutofit/>
          </a:bodyPr>
          <a:lstStyle/>
          <a:p>
            <a:r>
              <a:rPr lang="es-CL" sz="3600" b="1" dirty="0" smtClean="0">
                <a:solidFill>
                  <a:schemeClr val="accent5">
                    <a:lumMod val="50000"/>
                  </a:schemeClr>
                </a:solidFill>
                <a:latin typeface="Museo Slab 900" panose="02000000000000000000" pitchFamily="2" charset="77"/>
              </a:rPr>
              <a:t>Ejecución </a:t>
            </a:r>
            <a:r>
              <a:rPr lang="es-CL" sz="3600" b="1" dirty="0">
                <a:solidFill>
                  <a:schemeClr val="accent5">
                    <a:lumMod val="50000"/>
                  </a:schemeClr>
                </a:solidFill>
                <a:latin typeface="Museo Slab 900" panose="02000000000000000000" pitchFamily="2" charset="77"/>
              </a:rPr>
              <a:t>Presupuestaria </a:t>
            </a:r>
            <a:r>
              <a:rPr lang="es-CL" sz="3600" b="1" dirty="0" smtClean="0">
                <a:solidFill>
                  <a:schemeClr val="accent5">
                    <a:lumMod val="50000"/>
                  </a:schemeClr>
                </a:solidFill>
                <a:latin typeface="Museo Slab 900" panose="02000000000000000000" pitchFamily="2" charset="77"/>
              </a:rPr>
              <a:t>mensual</a:t>
            </a:r>
            <a:endParaRPr lang="es-CL" sz="3600" b="1" dirty="0">
              <a:solidFill>
                <a:schemeClr val="accent5">
                  <a:lumMod val="50000"/>
                </a:schemeClr>
              </a:solidFill>
              <a:latin typeface="Museo Slab 900" panose="02000000000000000000" pitchFamily="2" charset="77"/>
            </a:endParaRPr>
          </a:p>
        </p:txBody>
      </p:sp>
      <p:sp>
        <p:nvSpPr>
          <p:cNvPr id="12" name="Marcador de contenido 2">
            <a:extLst>
              <a:ext uri="{FF2B5EF4-FFF2-40B4-BE49-F238E27FC236}">
                <a16:creationId xmlns="" xmlns:a16="http://schemas.microsoft.com/office/drawing/2014/main" id="{29467BAA-E74F-ED4F-8D86-6EC289388837}"/>
              </a:ext>
            </a:extLst>
          </p:cNvPr>
          <p:cNvSpPr>
            <a:spLocks noGrp="1"/>
          </p:cNvSpPr>
          <p:nvPr/>
        </p:nvSpPr>
        <p:spPr>
          <a:xfrm>
            <a:off x="2842054" y="2370737"/>
            <a:ext cx="4039629" cy="39792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0" cap="none" spc="0" normalizeH="0" baseline="0" noProof="0" dirty="0">
              <a:ln>
                <a:noFill/>
              </a:ln>
              <a:solidFill>
                <a:srgbClr val="4C6598">
                  <a:lumMod val="75000"/>
                </a:srgbClr>
              </a:solidFill>
              <a:effectLst/>
              <a:uLnTx/>
              <a:uFillTx/>
              <a:latin typeface="gobCL" pitchFamily="2" charset="77"/>
            </a:endParaRPr>
          </a:p>
        </p:txBody>
      </p:sp>
      <p:pic>
        <p:nvPicPr>
          <p:cNvPr id="18" name="Marcador de contenido 9">
            <a:extLst>
              <a:ext uri="{FF2B5EF4-FFF2-40B4-BE49-F238E27FC236}">
                <a16:creationId xmlns="" xmlns:a16="http://schemas.microsoft.com/office/drawing/2014/main" id="{5BE24E5C-3882-4D47-95CE-406680979F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725" y="1053849"/>
            <a:ext cx="744773" cy="199913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1911695" y="1572440"/>
            <a:ext cx="35755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200" b="1" dirty="0" smtClean="0">
                <a:solidFill>
                  <a:schemeClr val="accent1">
                    <a:lumMod val="75000"/>
                  </a:schemeClr>
                </a:solidFill>
              </a:rPr>
              <a:t>Montos en Miles de $</a:t>
            </a:r>
            <a:endParaRPr lang="es-CL" sz="1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8668575"/>
              </p:ext>
            </p:extLst>
          </p:nvPr>
        </p:nvGraphicFramePr>
        <p:xfrm>
          <a:off x="1979628" y="1858276"/>
          <a:ext cx="9124936" cy="4439103"/>
        </p:xfrm>
        <a:graphic>
          <a:graphicData uri="http://schemas.openxmlformats.org/drawingml/2006/table">
            <a:tbl>
              <a:tblPr>
                <a:tableStyleId>{22838BEF-8BB2-4498-84A7-C5851F593DF1}</a:tableStyleId>
              </a:tblPr>
              <a:tblGrid>
                <a:gridCol w="256863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65254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70643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56273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634585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233637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L" sz="1100" b="1" u="none" strike="noStrike" dirty="0">
                          <a:effectLst/>
                        </a:rPr>
                        <a:t>REGION</a:t>
                      </a:r>
                      <a:endParaRPr lang="es-CL" sz="11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1100" b="1" u="none" strike="noStrike" dirty="0">
                          <a:effectLst/>
                        </a:rPr>
                        <a:t>Ejecución Mensual por Regiones (Montos en Miles $)</a:t>
                      </a:r>
                      <a:endParaRPr lang="es-CL" sz="11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L" sz="1100" b="1" u="none" strike="noStrike">
                          <a:effectLst/>
                        </a:rPr>
                        <a:t>Promedio</a:t>
                      </a:r>
                      <a:endParaRPr lang="es-CL" sz="11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33637"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u="none" strike="noStrike">
                          <a:effectLst/>
                        </a:rPr>
                        <a:t>ene-22</a:t>
                      </a:r>
                      <a:endParaRPr lang="es-CL" sz="11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u="none" strike="noStrike" dirty="0">
                          <a:effectLst/>
                        </a:rPr>
                        <a:t>feb-22</a:t>
                      </a:r>
                      <a:endParaRPr lang="es-CL" sz="11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u="none" strike="noStrike" dirty="0">
                          <a:effectLst/>
                        </a:rPr>
                        <a:t>mar-22</a:t>
                      </a:r>
                      <a:endParaRPr lang="es-CL" sz="11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33637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ARICA - PARINACOTA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            1.126.311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                814.961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          1.149.173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           1.030.148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33637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TARAPACA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                 74.130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                  98.262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             831.070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              334.487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33637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ANTOFAGASTA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               219.992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                195.675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 dirty="0">
                          <a:effectLst/>
                        </a:rPr>
                        <a:t>          3.749.493 </a:t>
                      </a:r>
                      <a:endParaRPr lang="es-CL" sz="9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           1.388.386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33637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ATACAMA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            1.489.448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             2.133.595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          2.805.478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           2.142.840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33637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COQUIMBO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                        -  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             2.150.552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          2.201.812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           1.450.788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33637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VALPARAISO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               433.425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             2.560.564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          3.265.726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           2.086.572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33637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METROPOLITANA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            2.711.027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             3.864.148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          6.176.296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           4.250.490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233637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O'HIGGINS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            1.550.975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             2.719.202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          4.593.743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           2.954.640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233637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MAULE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                        -  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             2.800.365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          4.362.866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           2.387.744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233637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ÑUBLE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            1.296.117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             1.331.851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          1.804.858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           1.477.609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233637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BIO - BIO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               693.083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             2.895.503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          3.718.649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           2.435.745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233637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ARAUCANIA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            2.941.104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             4.749.732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          7.458.004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           5.049.613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233637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LOS RIOS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            1.175.157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             2.704.210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          4.018.534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           2.632.633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  <a:tr h="233637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LOS LAGOS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            3.747.817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             2.353.161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          6.685.872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           4.262.283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15"/>
                  </a:ext>
                </a:extLst>
              </a:tr>
              <a:tr h="233637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AYSEN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               748.058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                         -  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          3.614.911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           1.454.323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16"/>
                  </a:ext>
                </a:extLst>
              </a:tr>
              <a:tr h="233637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MAGALLANES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            3.422.213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             1.076.396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          5.672.238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           3.390.283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17"/>
                  </a:ext>
                </a:extLst>
              </a:tr>
              <a:tr h="233637"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1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TOTAL</a:t>
                      </a:r>
                      <a:endParaRPr lang="es-CL" sz="11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       21.628.857 </a:t>
                      </a:r>
                      <a:endParaRPr lang="es-CL" sz="11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        32.448.175 </a:t>
                      </a:r>
                      <a:endParaRPr lang="es-CL" sz="11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     62.108.723 </a:t>
                      </a:r>
                      <a:endParaRPr lang="es-CL" sz="11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       38.728.585 </a:t>
                      </a:r>
                      <a:endParaRPr lang="es-CL" sz="11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18"/>
                  </a:ext>
                </a:extLst>
              </a:tr>
            </a:tbl>
          </a:graphicData>
        </a:graphic>
      </p:graphicFrame>
      <p:sp>
        <p:nvSpPr>
          <p:cNvPr id="8" name="Marcador de pie de página 3">
            <a:extLst>
              <a:ext uri="{FF2B5EF4-FFF2-40B4-BE49-F238E27FC236}">
                <a16:creationId xmlns="" xmlns:a16="http://schemas.microsoft.com/office/drawing/2014/main" id="{76F8C08A-9630-3F40-802E-1F7A0BF2B5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11498" y="6497295"/>
            <a:ext cx="3073399" cy="365125"/>
          </a:xfrm>
        </p:spPr>
        <p:txBody>
          <a:bodyPr/>
          <a:lstStyle/>
          <a:p>
            <a:r>
              <a:rPr lang="es-CL" sz="1050" dirty="0">
                <a:latin typeface="gobCL"/>
              </a:rPr>
              <a:t>Gobierno de Chile - SUBDERE</a:t>
            </a:r>
          </a:p>
        </p:txBody>
      </p:sp>
    </p:spTree>
    <p:extLst>
      <p:ext uri="{BB962C8B-B14F-4D97-AF65-F5344CB8AC3E}">
        <p14:creationId xmlns:p14="http://schemas.microsoft.com/office/powerpoint/2010/main" val="3034954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ítulo 14">
            <a:extLst>
              <a:ext uri="{FF2B5EF4-FFF2-40B4-BE49-F238E27FC236}">
                <a16:creationId xmlns="" xmlns:a16="http://schemas.microsoft.com/office/drawing/2014/main" id="{48F50B0B-2DD7-9447-A6E4-49F585684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602" y="282170"/>
            <a:ext cx="10735962" cy="771679"/>
          </a:xfrm>
        </p:spPr>
        <p:txBody>
          <a:bodyPr>
            <a:normAutofit/>
          </a:bodyPr>
          <a:lstStyle/>
          <a:p>
            <a:r>
              <a:rPr lang="es-CL" sz="3600" b="1" dirty="0" smtClean="0">
                <a:solidFill>
                  <a:schemeClr val="accent5">
                    <a:lumMod val="50000"/>
                  </a:schemeClr>
                </a:solidFill>
                <a:latin typeface="Museo Slab 900" panose="02000000000000000000" pitchFamily="2" charset="77"/>
              </a:rPr>
              <a:t>Ejecución </a:t>
            </a:r>
            <a:r>
              <a:rPr lang="es-CL" sz="3600" b="1" dirty="0">
                <a:solidFill>
                  <a:schemeClr val="accent5">
                    <a:lumMod val="50000"/>
                  </a:schemeClr>
                </a:solidFill>
                <a:latin typeface="Museo Slab 900" panose="02000000000000000000" pitchFamily="2" charset="77"/>
              </a:rPr>
              <a:t>Presupuestaria </a:t>
            </a:r>
            <a:r>
              <a:rPr lang="es-CL" sz="3600" b="1" dirty="0" smtClean="0">
                <a:solidFill>
                  <a:schemeClr val="accent5">
                    <a:lumMod val="50000"/>
                  </a:schemeClr>
                </a:solidFill>
                <a:latin typeface="Museo Slab 900" panose="02000000000000000000" pitchFamily="2" charset="77"/>
              </a:rPr>
              <a:t>mensual</a:t>
            </a:r>
            <a:endParaRPr lang="es-CL" sz="3600" b="1" dirty="0">
              <a:solidFill>
                <a:schemeClr val="accent5">
                  <a:lumMod val="50000"/>
                </a:schemeClr>
              </a:solidFill>
              <a:latin typeface="Museo Slab 900" panose="02000000000000000000" pitchFamily="2" charset="77"/>
            </a:endParaRPr>
          </a:p>
        </p:txBody>
      </p:sp>
      <p:sp>
        <p:nvSpPr>
          <p:cNvPr id="12" name="Marcador de contenido 2">
            <a:extLst>
              <a:ext uri="{FF2B5EF4-FFF2-40B4-BE49-F238E27FC236}">
                <a16:creationId xmlns="" xmlns:a16="http://schemas.microsoft.com/office/drawing/2014/main" id="{29467BAA-E74F-ED4F-8D86-6EC289388837}"/>
              </a:ext>
            </a:extLst>
          </p:cNvPr>
          <p:cNvSpPr>
            <a:spLocks noGrp="1"/>
          </p:cNvSpPr>
          <p:nvPr/>
        </p:nvSpPr>
        <p:spPr>
          <a:xfrm>
            <a:off x="2842054" y="2370737"/>
            <a:ext cx="4039629" cy="39792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0" cap="none" spc="0" normalizeH="0" baseline="0" noProof="0" dirty="0">
              <a:ln>
                <a:noFill/>
              </a:ln>
              <a:solidFill>
                <a:srgbClr val="4C6598">
                  <a:lumMod val="75000"/>
                </a:srgbClr>
              </a:solidFill>
              <a:effectLst/>
              <a:uLnTx/>
              <a:uFillTx/>
              <a:latin typeface="gobCL" pitchFamily="2" charset="77"/>
            </a:endParaRPr>
          </a:p>
        </p:txBody>
      </p:sp>
      <p:pic>
        <p:nvPicPr>
          <p:cNvPr id="18" name="Marcador de contenido 9">
            <a:extLst>
              <a:ext uri="{FF2B5EF4-FFF2-40B4-BE49-F238E27FC236}">
                <a16:creationId xmlns="" xmlns:a16="http://schemas.microsoft.com/office/drawing/2014/main" id="{5BE24E5C-3882-4D47-95CE-406680979F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725" y="1053849"/>
            <a:ext cx="744773" cy="199913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368602" y="1503741"/>
            <a:ext cx="35755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200" b="1" dirty="0" smtClean="0">
                <a:solidFill>
                  <a:schemeClr val="accent1">
                    <a:lumMod val="75000"/>
                  </a:schemeClr>
                </a:solidFill>
              </a:rPr>
              <a:t>Montos en Miles de $</a:t>
            </a:r>
            <a:endParaRPr lang="es-CL" sz="1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graphicFrame>
        <p:nvGraphicFramePr>
          <p:cNvPr id="8" name="Gráfico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87221284"/>
              </p:ext>
            </p:extLst>
          </p:nvPr>
        </p:nvGraphicFramePr>
        <p:xfrm>
          <a:off x="466725" y="1782345"/>
          <a:ext cx="9714223" cy="41942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Marcador de pie de página 3">
            <a:extLst>
              <a:ext uri="{FF2B5EF4-FFF2-40B4-BE49-F238E27FC236}">
                <a16:creationId xmlns="" xmlns:a16="http://schemas.microsoft.com/office/drawing/2014/main" id="{76F8C08A-9630-3F40-802E-1F7A0BF2B5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231345" y="6508166"/>
            <a:ext cx="3073399" cy="365125"/>
          </a:xfrm>
        </p:spPr>
        <p:txBody>
          <a:bodyPr/>
          <a:lstStyle/>
          <a:p>
            <a:r>
              <a:rPr lang="es-CL" sz="1050" dirty="0">
                <a:latin typeface="gobCL"/>
              </a:rPr>
              <a:t>Gobierno de Chile - SUBDERE</a:t>
            </a:r>
          </a:p>
        </p:txBody>
      </p:sp>
    </p:spTree>
    <p:extLst>
      <p:ext uri="{BB962C8B-B14F-4D97-AF65-F5344CB8AC3E}">
        <p14:creationId xmlns:p14="http://schemas.microsoft.com/office/powerpoint/2010/main" val="1406469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ítulo 14">
            <a:extLst>
              <a:ext uri="{FF2B5EF4-FFF2-40B4-BE49-F238E27FC236}">
                <a16:creationId xmlns="" xmlns:a16="http://schemas.microsoft.com/office/drawing/2014/main" id="{48F50B0B-2DD7-9447-A6E4-49F585684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602" y="282170"/>
            <a:ext cx="10735962" cy="771679"/>
          </a:xfrm>
        </p:spPr>
        <p:txBody>
          <a:bodyPr>
            <a:normAutofit/>
          </a:bodyPr>
          <a:lstStyle/>
          <a:p>
            <a:r>
              <a:rPr lang="es-CL" sz="3600" b="1" dirty="0" smtClean="0">
                <a:solidFill>
                  <a:schemeClr val="accent5">
                    <a:lumMod val="50000"/>
                  </a:schemeClr>
                </a:solidFill>
                <a:latin typeface="Museo Slab 900" panose="02000000000000000000" pitchFamily="2" charset="77"/>
              </a:rPr>
              <a:t>Ejecución </a:t>
            </a:r>
            <a:r>
              <a:rPr lang="es-CL" sz="3600" b="1" dirty="0">
                <a:solidFill>
                  <a:schemeClr val="accent5">
                    <a:lumMod val="50000"/>
                  </a:schemeClr>
                </a:solidFill>
                <a:latin typeface="Museo Slab 900" panose="02000000000000000000" pitchFamily="2" charset="77"/>
              </a:rPr>
              <a:t>Presupuestaria - 31 de marzo </a:t>
            </a:r>
            <a:r>
              <a:rPr lang="es-CL" sz="3600" b="1" dirty="0" smtClean="0">
                <a:solidFill>
                  <a:schemeClr val="accent5">
                    <a:lumMod val="50000"/>
                  </a:schemeClr>
                </a:solidFill>
                <a:latin typeface="Museo Slab 900" panose="02000000000000000000" pitchFamily="2" charset="77"/>
              </a:rPr>
              <a:t>por Tipologías</a:t>
            </a:r>
            <a:endParaRPr lang="es-CL" sz="3600" b="1" dirty="0">
              <a:solidFill>
                <a:schemeClr val="accent5">
                  <a:lumMod val="50000"/>
                </a:schemeClr>
              </a:solidFill>
              <a:latin typeface="Museo Slab 900" panose="02000000000000000000" pitchFamily="2" charset="77"/>
            </a:endParaRPr>
          </a:p>
        </p:txBody>
      </p:sp>
      <p:sp>
        <p:nvSpPr>
          <p:cNvPr id="12" name="Marcador de contenido 2">
            <a:extLst>
              <a:ext uri="{FF2B5EF4-FFF2-40B4-BE49-F238E27FC236}">
                <a16:creationId xmlns="" xmlns:a16="http://schemas.microsoft.com/office/drawing/2014/main" id="{29467BAA-E74F-ED4F-8D86-6EC289388837}"/>
              </a:ext>
            </a:extLst>
          </p:cNvPr>
          <p:cNvSpPr>
            <a:spLocks noGrp="1"/>
          </p:cNvSpPr>
          <p:nvPr/>
        </p:nvSpPr>
        <p:spPr>
          <a:xfrm>
            <a:off x="2842054" y="2370737"/>
            <a:ext cx="4039629" cy="39792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0" cap="none" spc="0" normalizeH="0" baseline="0" noProof="0" dirty="0">
              <a:ln>
                <a:noFill/>
              </a:ln>
              <a:solidFill>
                <a:srgbClr val="4C6598">
                  <a:lumMod val="75000"/>
                </a:srgbClr>
              </a:solidFill>
              <a:effectLst/>
              <a:uLnTx/>
              <a:uFillTx/>
              <a:latin typeface="gobCL" pitchFamily="2" charset="77"/>
            </a:endParaRPr>
          </a:p>
        </p:txBody>
      </p:sp>
      <p:pic>
        <p:nvPicPr>
          <p:cNvPr id="18" name="Marcador de contenido 9">
            <a:extLst>
              <a:ext uri="{FF2B5EF4-FFF2-40B4-BE49-F238E27FC236}">
                <a16:creationId xmlns="" xmlns:a16="http://schemas.microsoft.com/office/drawing/2014/main" id="{5BE24E5C-3882-4D47-95CE-406680979F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725" y="1053849"/>
            <a:ext cx="744773" cy="199913"/>
          </a:xfrm>
          <a:prstGeom prst="rect">
            <a:avLst/>
          </a:prstGeom>
        </p:spPr>
      </p:pic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3520623"/>
              </p:ext>
            </p:extLst>
          </p:nvPr>
        </p:nvGraphicFramePr>
        <p:xfrm>
          <a:off x="452488" y="1541763"/>
          <a:ext cx="8904237" cy="4745914"/>
        </p:xfrm>
        <a:graphic>
          <a:graphicData uri="http://schemas.openxmlformats.org/drawingml/2006/table">
            <a:tbl>
              <a:tblPr>
                <a:tableStyleId>{22838BEF-8BB2-4498-84A7-C5851F593DF1}</a:tableStyleId>
              </a:tblPr>
              <a:tblGrid>
                <a:gridCol w="116943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16943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05503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029612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096346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182147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1105879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1096346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</a:tblGrid>
              <a:tr h="685106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50" b="1" u="none" strike="noStrike" dirty="0">
                          <a:effectLst/>
                        </a:rPr>
                        <a:t>REGION</a:t>
                      </a:r>
                      <a:endParaRPr lang="es-CL" sz="105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50" b="1" u="none" strike="noStrike" dirty="0">
                          <a:effectLst/>
                        </a:rPr>
                        <a:t>ESTUDIOS PROPIOS DEL GIRO</a:t>
                      </a:r>
                      <a:endParaRPr lang="es-CL" sz="105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50" b="1" u="none" strike="noStrike" dirty="0">
                          <a:effectLst/>
                        </a:rPr>
                        <a:t>TRANSFERENCIAS CORRIENTES</a:t>
                      </a:r>
                      <a:endParaRPr lang="es-CL" sz="105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50" b="1" u="none" strike="noStrike" dirty="0">
                          <a:effectLst/>
                        </a:rPr>
                        <a:t>OTROS GASTOS CORRIENTES</a:t>
                      </a:r>
                      <a:endParaRPr lang="es-CL" sz="105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50" b="1" u="none" strike="noStrike" dirty="0">
                          <a:effectLst/>
                        </a:rPr>
                        <a:t>ACTIVOS NO FINANCIEROS</a:t>
                      </a:r>
                      <a:endParaRPr lang="es-CL" sz="105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50" b="1" u="none" strike="noStrike" dirty="0">
                          <a:effectLst/>
                        </a:rPr>
                        <a:t>TRANSFERENCIAS DE CAPITAL</a:t>
                      </a:r>
                      <a:endParaRPr lang="es-CL" sz="105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50" b="1" u="none" strike="noStrike" dirty="0">
                          <a:effectLst/>
                        </a:rPr>
                        <a:t>INVERSION EN OBRAS (EMPLEO)</a:t>
                      </a:r>
                      <a:endParaRPr lang="es-CL" sz="105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50" b="1" u="none" strike="noStrike" dirty="0">
                          <a:effectLst/>
                        </a:rPr>
                        <a:t>TOTAL INVERSION</a:t>
                      </a:r>
                      <a:endParaRPr lang="es-CL" sz="105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11760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 dirty="0">
                          <a:effectLst/>
                        </a:rPr>
                        <a:t>ARICA - PARINACOTA</a:t>
                      </a:r>
                      <a:endParaRPr lang="es-CL" sz="10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             -  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         -  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         -  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           -  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        7.600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3.082.845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3.090.445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11760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 dirty="0">
                          <a:effectLst/>
                        </a:rPr>
                        <a:t>TARAPACA</a:t>
                      </a:r>
                      <a:endParaRPr lang="es-CL" sz="10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             -  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  34.062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         -  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 620.401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    110.468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  238.531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1.003.462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11760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 dirty="0">
                          <a:effectLst/>
                        </a:rPr>
                        <a:t>ANTOFAGASTA</a:t>
                      </a:r>
                      <a:endParaRPr lang="es-CL" sz="10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             -  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1.641.274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         -  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 133.410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    190.408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2.200.066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4.165.159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11760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 dirty="0">
                          <a:effectLst/>
                        </a:rPr>
                        <a:t>ATACAMA</a:t>
                      </a:r>
                      <a:endParaRPr lang="es-CL" sz="10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             -  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         -  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         -  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     1.336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      86.495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6.340.689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6.428.520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11760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 dirty="0">
                          <a:effectLst/>
                        </a:rPr>
                        <a:t>COQUIMBO</a:t>
                      </a:r>
                      <a:endParaRPr lang="es-CL" sz="10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             -  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795.262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         -  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           -  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    159.012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3.398.090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4.352.364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11760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 dirty="0">
                          <a:effectLst/>
                        </a:rPr>
                        <a:t>VALPARAISO</a:t>
                      </a:r>
                      <a:endParaRPr lang="es-CL" sz="10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             -  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160.847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         -  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1.796.568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              -  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4.302.300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6.259.715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11760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 dirty="0">
                          <a:effectLst/>
                        </a:rPr>
                        <a:t>METROPOLITANA</a:t>
                      </a:r>
                      <a:endParaRPr lang="es-CL" sz="10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    661.278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2.142.000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         -  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2.224.858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    251.589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7.471.746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12.751.471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11760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 dirty="0">
                          <a:effectLst/>
                        </a:rPr>
                        <a:t>O'HIGGINS</a:t>
                      </a:r>
                      <a:endParaRPr lang="es-CL" sz="10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             -  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1.308.594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         -  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 544.756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      26.884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6.983.686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8.863.920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211760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 dirty="0">
                          <a:effectLst/>
                        </a:rPr>
                        <a:t>MAULE</a:t>
                      </a:r>
                      <a:endParaRPr lang="es-CL" sz="10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        3.200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545.766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         -  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1.180.762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    424.729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5.008.774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7.163.231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211760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 dirty="0">
                          <a:effectLst/>
                        </a:rPr>
                        <a:t>ÑUBLE</a:t>
                      </a:r>
                      <a:endParaRPr lang="es-CL" sz="10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             -  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124.894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         -  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 467.153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 1.718.508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2.122.272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4.432.827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211760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 dirty="0">
                          <a:effectLst/>
                        </a:rPr>
                        <a:t>BIO - BIO</a:t>
                      </a:r>
                      <a:endParaRPr lang="es-CL" sz="10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             -  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1.072.563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         -  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 446.726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    315.201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5.472.745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7.307.235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211760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 dirty="0">
                          <a:effectLst/>
                        </a:rPr>
                        <a:t>ARAUCANIA</a:t>
                      </a:r>
                      <a:endParaRPr lang="es-CL" sz="10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             -  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         -  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         -  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 991.253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              -  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14.157.587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15.148.840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211760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 dirty="0">
                          <a:effectLst/>
                        </a:rPr>
                        <a:t>LOS RIOS</a:t>
                      </a:r>
                      <a:endParaRPr lang="es-CL" sz="10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             -  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1.443.563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         -  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           -  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      63.037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6.391.300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7.897.900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211760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 dirty="0">
                          <a:effectLst/>
                        </a:rPr>
                        <a:t>LOS LAGOS</a:t>
                      </a:r>
                      <a:endParaRPr lang="es-CL" sz="10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             -  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124.260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         -  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1.119.595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    750.000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10.792.996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12.786.850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  <a:tr h="211760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 dirty="0">
                          <a:effectLst/>
                        </a:rPr>
                        <a:t>AYSEN</a:t>
                      </a:r>
                      <a:endParaRPr lang="es-CL" sz="10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             -  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812.436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         -  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   19.050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    534.242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2.997.240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4.362.968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="" xmlns:a16="http://schemas.microsoft.com/office/drawing/2014/main" val="10015"/>
                  </a:ext>
                </a:extLst>
              </a:tr>
              <a:tr h="211760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 dirty="0">
                          <a:effectLst/>
                        </a:rPr>
                        <a:t>MAGALLANES</a:t>
                      </a:r>
                      <a:endParaRPr lang="es-CL" sz="10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             -  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315.368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         -  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 339.130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              -  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9.516.350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10.170.848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="" xmlns:a16="http://schemas.microsoft.com/office/drawing/2014/main" val="10016"/>
                  </a:ext>
                </a:extLst>
              </a:tr>
              <a:tr h="224216"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1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 SUBTOTAL </a:t>
                      </a:r>
                      <a:endParaRPr lang="es-CL" sz="105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1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                       664.478 </a:t>
                      </a:r>
                      <a:endParaRPr lang="es-CL" sz="1050" b="1" i="0" u="none" strike="noStrike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1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             10.520.889 </a:t>
                      </a:r>
                      <a:endParaRPr lang="es-CL" sz="1050" b="1" i="0" u="none" strike="noStrike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1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                              -   </a:t>
                      </a:r>
                      <a:endParaRPr lang="es-CL" sz="1050" b="1" i="0" u="none" strike="noStrike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1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                 9.884.998 </a:t>
                      </a:r>
                      <a:endParaRPr lang="es-CL" sz="1050" b="1" i="0" u="none" strike="noStrike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1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                    4.638.174 </a:t>
                      </a:r>
                      <a:endParaRPr lang="es-CL" sz="1050" b="1" i="0" u="none" strike="noStrike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1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               90.477.215 </a:t>
                      </a:r>
                      <a:endParaRPr lang="es-CL" sz="1050" b="1" i="0" u="none" strike="noStrike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1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            116.185.754 </a:t>
                      </a:r>
                      <a:endParaRPr lang="es-CL" sz="105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="" xmlns:a16="http://schemas.microsoft.com/office/drawing/2014/main" val="10017"/>
                  </a:ext>
                </a:extLst>
              </a:tr>
              <a:tr h="224216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 dirty="0">
                          <a:effectLst/>
                        </a:rPr>
                        <a:t>FONDEMA</a:t>
                      </a:r>
                      <a:endParaRPr lang="es-CL" sz="10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             -  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         -  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         -  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           -  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      61.742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  333.607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 395.348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="" xmlns:a16="http://schemas.microsoft.com/office/drawing/2014/main" val="10018"/>
                  </a:ext>
                </a:extLst>
              </a:tr>
              <a:tr h="224216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s-CL" sz="1050" b="1" u="none" strike="noStrike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TOTAL GENERAL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s-CL" sz="1050" b="1" u="none" strike="noStrike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                 664.478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s-CL" sz="1050" b="1" u="none" strike="noStrike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       10.520.889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s-CL" sz="1050" b="1" u="none" strike="noStrike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s-CL" sz="1050" b="1" u="none" strike="noStrike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           9.884.998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s-CL" sz="1050" b="1" u="none" strike="noStrike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              4.699.916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s-CL" sz="1050" b="1" u="none" strike="noStrike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         90.810.822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s-CL" sz="1050" b="1" u="none" strike="noStrike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      116.581.103 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="" xmlns:a16="http://schemas.microsoft.com/office/drawing/2014/main" val="10019"/>
                  </a:ext>
                </a:extLst>
              </a:tr>
            </a:tbl>
          </a:graphicData>
        </a:graphic>
      </p:graphicFrame>
      <p:sp>
        <p:nvSpPr>
          <p:cNvPr id="6" name="Marcador de pie de página 3">
            <a:extLst>
              <a:ext uri="{FF2B5EF4-FFF2-40B4-BE49-F238E27FC236}">
                <a16:creationId xmlns="" xmlns:a16="http://schemas.microsoft.com/office/drawing/2014/main" id="{76F8C08A-9630-3F40-802E-1F7A0BF2B5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231345" y="6508166"/>
            <a:ext cx="3073399" cy="365125"/>
          </a:xfrm>
        </p:spPr>
        <p:txBody>
          <a:bodyPr/>
          <a:lstStyle/>
          <a:p>
            <a:r>
              <a:rPr lang="es-CL" sz="1050" dirty="0">
                <a:latin typeface="gobCL"/>
              </a:rPr>
              <a:t>Gobierno de Chile - SUBDERE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1450376" y="1295441"/>
            <a:ext cx="35755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200" b="1" dirty="0" smtClean="0">
                <a:solidFill>
                  <a:schemeClr val="accent1">
                    <a:lumMod val="75000"/>
                  </a:schemeClr>
                </a:solidFill>
              </a:rPr>
              <a:t>Montos en Miles de $</a:t>
            </a:r>
            <a:endParaRPr lang="es-CL" sz="12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564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822</TotalTime>
  <Words>2774</Words>
  <Application>Microsoft Office PowerPoint</Application>
  <PresentationFormat>Panorámica</PresentationFormat>
  <Paragraphs>1370</Paragraphs>
  <Slides>19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19</vt:i4>
      </vt:variant>
    </vt:vector>
  </HeadingPairs>
  <TitlesOfParts>
    <vt:vector size="26" baseType="lpstr">
      <vt:lpstr>Arial</vt:lpstr>
      <vt:lpstr>Calibri</vt:lpstr>
      <vt:lpstr>Calibri Light</vt:lpstr>
      <vt:lpstr>gobCL</vt:lpstr>
      <vt:lpstr>Museo Slab 700</vt:lpstr>
      <vt:lpstr>Museo Slab 900</vt:lpstr>
      <vt:lpstr>Tema de Office</vt:lpstr>
      <vt:lpstr>EJECUCIÓN PRESUPUESTARIA PROGRAMAS DE INVERSION REGIONAL GOBIERNOS REGIONALES</vt:lpstr>
      <vt:lpstr>Ejecución Presupuestaria - 31 de marzo de 2022</vt:lpstr>
      <vt:lpstr>Ejecución Presupuestaria - 31 de marzo de 2022</vt:lpstr>
      <vt:lpstr>Ejecución Presupuestaria – Período 2010 - 2022</vt:lpstr>
      <vt:lpstr>Comparado Ejecución Presupuestaria - 31 de marzo </vt:lpstr>
      <vt:lpstr>Porcentaje de Ejecución Presupuestaria mensual</vt:lpstr>
      <vt:lpstr>Ejecución Presupuestaria mensual</vt:lpstr>
      <vt:lpstr>Ejecución Presupuestaria mensual</vt:lpstr>
      <vt:lpstr>Ejecución Presupuestaria - 31 de marzo por Tipologías</vt:lpstr>
      <vt:lpstr>Ejecución Presupuestaria - 31 de marzo por Tipologías</vt:lpstr>
      <vt:lpstr>Ejecución Presupuestaria - 31 de marzo Período 2016 - 2022</vt:lpstr>
      <vt:lpstr>Ejecución Presupuestaria - 31 de marzo Período 2016 - 2022</vt:lpstr>
      <vt:lpstr>Comparación Ejecución Promedio respecto del 31 de marzo </vt:lpstr>
      <vt:lpstr>Ejecución Presupuestaria Transferencias Corrientes  al 31 de marzo </vt:lpstr>
      <vt:lpstr>Ejecución Presupuestaria Transferencias de Capital  al 31 de marzo </vt:lpstr>
      <vt:lpstr>Ejecución Presupuestaria Transferencias de Capital  al 31 de marzo </vt:lpstr>
      <vt:lpstr>Ejecución Presupuestaria Adquisición de Activos no Financieros  al 31 de marzo </vt:lpstr>
      <vt:lpstr>Ejecución Presupuestaria Adquisición de Activos no Financieros  al 31 de marzo 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Microsoft Office User</dc:creator>
  <cp:lastModifiedBy>Juan Humberto Miranda Vergara</cp:lastModifiedBy>
  <cp:revision>40</cp:revision>
  <dcterms:created xsi:type="dcterms:W3CDTF">2022-04-07T20:55:49Z</dcterms:created>
  <dcterms:modified xsi:type="dcterms:W3CDTF">2022-05-19T12:53:23Z</dcterms:modified>
</cp:coreProperties>
</file>