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852" r:id="rId2"/>
  </p:sldMasterIdLst>
  <p:notesMasterIdLst>
    <p:notesMasterId r:id="rId19"/>
  </p:notesMasterIdLst>
  <p:handoutMasterIdLst>
    <p:handoutMasterId r:id="rId20"/>
  </p:handoutMasterIdLst>
  <p:sldIdLst>
    <p:sldId id="275" r:id="rId3"/>
    <p:sldId id="304" r:id="rId4"/>
    <p:sldId id="349" r:id="rId5"/>
    <p:sldId id="350" r:id="rId6"/>
    <p:sldId id="351" r:id="rId7"/>
    <p:sldId id="352" r:id="rId8"/>
    <p:sldId id="360" r:id="rId9"/>
    <p:sldId id="361" r:id="rId10"/>
    <p:sldId id="362" r:id="rId11"/>
    <p:sldId id="353" r:id="rId12"/>
    <p:sldId id="354" r:id="rId13"/>
    <p:sldId id="355" r:id="rId14"/>
    <p:sldId id="356" r:id="rId15"/>
    <p:sldId id="357" r:id="rId16"/>
    <p:sldId id="358" r:id="rId17"/>
    <p:sldId id="359" r:id="rId1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A1"/>
    <a:srgbClr val="E10202"/>
    <a:srgbClr val="E17068"/>
    <a:srgbClr val="EF4143"/>
    <a:srgbClr val="404040"/>
    <a:srgbClr val="808080"/>
    <a:srgbClr val="CCCCCC"/>
    <a:srgbClr val="FE4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28" autoAdjust="0"/>
    <p:restoredTop sz="94420" autoAdjust="0"/>
  </p:normalViewPr>
  <p:slideViewPr>
    <p:cSldViewPr snapToObjects="1">
      <p:cViewPr varScale="1">
        <p:scale>
          <a:sx n="116" d="100"/>
          <a:sy n="116" d="100"/>
        </p:scale>
        <p:origin x="1578" y="108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AGOSTO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AGOSTO%20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AGOSTO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AGOSTO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AGOSTO%202018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AGOSTO%20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AGOSTO%20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185754136015028E-2"/>
          <c:y val="0.10831132568777066"/>
          <c:w val="0.92653910892978031"/>
          <c:h val="0.6876766322971718"/>
        </c:manualLayout>
      </c:layout>
      <c:barChart>
        <c:barDir val="col"/>
        <c:grouping val="clustered"/>
        <c:varyColors val="0"/>
        <c:ser>
          <c:idx val="0"/>
          <c:order val="1"/>
          <c:tx>
            <c:v>Ejecución Gores</c:v>
          </c:tx>
          <c:spPr>
            <a:gradFill rotWithShape="1">
              <a:gsLst>
                <a:gs pos="0">
                  <a:schemeClr val="accent1">
                    <a:lumMod val="75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0"/>
            <c:invertIfNegative val="0"/>
            <c:bubble3D val="0"/>
            <c:spPr>
              <a:gradFill>
                <a:gsLst>
                  <a:gs pos="0">
                    <a:schemeClr val="accent1">
                      <a:lumMod val="75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5.2505849335847605E-4"/>
                  <c:y val="-5.7512929227041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017320882291807E-3"/>
                  <c:y val="6.353052022343361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391271951641182E-3"/>
                  <c:y val="-5.39947299486972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001897952002041E-3"/>
                  <c:y val="-5.3408708526818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262088580894272E-3"/>
                  <c:y val="-3.8684247309323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361647784845797E-3"/>
                  <c:y val="-2.9078465783493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2410828915053397E-4"/>
                  <c:y val="3.0174926359056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5397605033564483E-4"/>
                  <c:y val="-1.6282077166389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033533586902253E-3"/>
                  <c:y val="2.74912381514445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6064971778223156E-3"/>
                  <c:y val="-2.1492698028131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8.5602306201432395E-6"/>
                  <c:y val="-3.2888847473947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1816840095078976E-3"/>
                  <c:y val="-4.2299150476012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-2.3347466182111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1332070513224905E-3"/>
                  <c:y val="-4.0460948298622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2.7354589130330815E-3"/>
                  <c:y val="-2.6475743786464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Subsecretario'!$N$6:$N$20</c:f>
              <c:numCache>
                <c:formatCode>0.0%</c:formatCode>
                <c:ptCount val="15"/>
                <c:pt idx="0">
                  <c:v>0.62060784075672915</c:v>
                </c:pt>
                <c:pt idx="1">
                  <c:v>0.64457293196970644</c:v>
                </c:pt>
                <c:pt idx="2">
                  <c:v>0.38256682608888343</c:v>
                </c:pt>
                <c:pt idx="3">
                  <c:v>0.376202560891436</c:v>
                </c:pt>
                <c:pt idx="4">
                  <c:v>0.55597245669806528</c:v>
                </c:pt>
                <c:pt idx="5">
                  <c:v>0.56827701469313985</c:v>
                </c:pt>
                <c:pt idx="6">
                  <c:v>0.61117967917741334</c:v>
                </c:pt>
                <c:pt idx="7">
                  <c:v>0.6342250657537104</c:v>
                </c:pt>
                <c:pt idx="8">
                  <c:v>0.37594620251225513</c:v>
                </c:pt>
                <c:pt idx="9">
                  <c:v>0.61909845322326729</c:v>
                </c:pt>
                <c:pt idx="10">
                  <c:v>0.50998260522638361</c:v>
                </c:pt>
                <c:pt idx="11">
                  <c:v>0.74210024936738472</c:v>
                </c:pt>
                <c:pt idx="12">
                  <c:v>0.57392599821320289</c:v>
                </c:pt>
                <c:pt idx="13">
                  <c:v>0.55466047209522784</c:v>
                </c:pt>
                <c:pt idx="14">
                  <c:v>0.51740561304723143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69035072"/>
        <c:axId val="469036192"/>
      </c:barChart>
      <c:lineChart>
        <c:grouping val="standard"/>
        <c:varyColors val="0"/>
        <c:ser>
          <c:idx val="1"/>
          <c:order val="0"/>
          <c:tx>
            <c:v>Promedio Nacional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Subsecretario'!$P$6:$P$20</c:f>
              <c:numCache>
                <c:formatCode>0.0%</c:formatCode>
                <c:ptCount val="15"/>
                <c:pt idx="0">
                  <c:v>0.55135809008899817</c:v>
                </c:pt>
                <c:pt idx="1">
                  <c:v>0.55135809008899817</c:v>
                </c:pt>
                <c:pt idx="2">
                  <c:v>0.55135809008899817</c:v>
                </c:pt>
                <c:pt idx="3">
                  <c:v>0.55135809008899817</c:v>
                </c:pt>
                <c:pt idx="4">
                  <c:v>0.55135809008899817</c:v>
                </c:pt>
                <c:pt idx="5">
                  <c:v>0.55135809008899817</c:v>
                </c:pt>
                <c:pt idx="6">
                  <c:v>0.55135809008899817</c:v>
                </c:pt>
                <c:pt idx="7">
                  <c:v>0.55135809008899817</c:v>
                </c:pt>
                <c:pt idx="8">
                  <c:v>0.55135809008899817</c:v>
                </c:pt>
                <c:pt idx="9">
                  <c:v>0.55135809008899817</c:v>
                </c:pt>
                <c:pt idx="10">
                  <c:v>0.55135809008899817</c:v>
                </c:pt>
                <c:pt idx="11">
                  <c:v>0.55135809008899817</c:v>
                </c:pt>
                <c:pt idx="12">
                  <c:v>0.55135809008899817</c:v>
                </c:pt>
                <c:pt idx="13">
                  <c:v>0.55135809008899817</c:v>
                </c:pt>
                <c:pt idx="14">
                  <c:v>0.55135809008899817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9035072"/>
        <c:axId val="469036192"/>
      </c:lineChart>
      <c:valAx>
        <c:axId val="469036192"/>
        <c:scaling>
          <c:orientation val="minMax"/>
          <c:max val="0.8"/>
          <c:min val="0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9035072"/>
        <c:crosses val="max"/>
        <c:crossBetween val="between"/>
      </c:valAx>
      <c:catAx>
        <c:axId val="46903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90361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pattFill prst="dkDnDiag">
              <a:fgClr>
                <a:schemeClr val="tx2">
                  <a:lumMod val="20000"/>
                  <a:lumOff val="80000"/>
                </a:schemeClr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8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9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0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1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Lbls>
            <c:dLbl>
              <c:idx val="0"/>
              <c:layout>
                <c:manualLayout>
                  <c:x val="-3.0692512147282329E-3"/>
                  <c:y val="-8.178816357633306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910001874114872E-3"/>
                  <c:y val="-1.23456946913893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527054878778048E-4"/>
                  <c:y val="-2.54780289560579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811788013868251E-3"/>
                  <c:y val="-6.2826781932869255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264238354650338E-17"/>
                  <c:y val="-4.26230115323518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1395701408908815E-4"/>
                  <c:y val="-1.47322834645668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768796819494057E-3"/>
                  <c:y val="-3.489712979425961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473179851315254E-2"/>
                      <c:h val="5.1564643129286256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1.4710994471920009E-3"/>
                  <c:y val="-1.83180086360173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2682870577650887E-3"/>
                  <c:y val="-4.83357886715774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6834742935153181E-3"/>
                  <c:y val="9.27254254508508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1.01691743212443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-3.5140716281432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5772868703536017E-2"/>
                  <c:y val="9.629159258318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'Carpeta Subsecretario'!$B$5:$N$5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'Carpeta Subsecretario'!$B$21:$N$21</c:f>
              <c:numCache>
                <c:formatCode>0.0%</c:formatCode>
                <c:ptCount val="13"/>
                <c:pt idx="0">
                  <c:v>0.45956304989734753</c:v>
                </c:pt>
                <c:pt idx="1">
                  <c:v>0.57056702442534124</c:v>
                </c:pt>
                <c:pt idx="2">
                  <c:v>0.60706282651650934</c:v>
                </c:pt>
                <c:pt idx="3">
                  <c:v>0.68318222771031734</c:v>
                </c:pt>
                <c:pt idx="4">
                  <c:v>0.6342228116605535</c:v>
                </c:pt>
                <c:pt idx="5">
                  <c:v>0.51077278845164964</c:v>
                </c:pt>
                <c:pt idx="6">
                  <c:v>0.59779314270580974</c:v>
                </c:pt>
                <c:pt idx="7">
                  <c:v>0.60141666760975376</c:v>
                </c:pt>
                <c:pt idx="8">
                  <c:v>0.58425349684080241</c:v>
                </c:pt>
                <c:pt idx="9">
                  <c:v>0.63145399817519887</c:v>
                </c:pt>
                <c:pt idx="10">
                  <c:v>0.63521635682354105</c:v>
                </c:pt>
                <c:pt idx="11">
                  <c:v>0.59807998220802916</c:v>
                </c:pt>
                <c:pt idx="12">
                  <c:v>0.55135809008899817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axId val="469370112"/>
        <c:axId val="487705984"/>
      </c:barChart>
      <c:lineChart>
        <c:grouping val="standard"/>
        <c:varyColors val="0"/>
        <c:ser>
          <c:idx val="1"/>
          <c:order val="1"/>
          <c:marker>
            <c:symbol val="none"/>
          </c:marker>
          <c:val>
            <c:numRef>
              <c:f>'Carpeta Subsecretario'!$B$22:$N$22</c:f>
              <c:numCache>
                <c:formatCode>0.0%</c:formatCode>
                <c:ptCount val="13"/>
                <c:pt idx="0">
                  <c:v>0.5896109587010655</c:v>
                </c:pt>
                <c:pt idx="1">
                  <c:v>0.5896109587010655</c:v>
                </c:pt>
                <c:pt idx="2">
                  <c:v>0.5896109587010655</c:v>
                </c:pt>
                <c:pt idx="3">
                  <c:v>0.5896109587010655</c:v>
                </c:pt>
                <c:pt idx="4">
                  <c:v>0.5896109587010655</c:v>
                </c:pt>
                <c:pt idx="5">
                  <c:v>0.5896109587010655</c:v>
                </c:pt>
                <c:pt idx="6">
                  <c:v>0.5896109587010655</c:v>
                </c:pt>
                <c:pt idx="7">
                  <c:v>0.5896109587010655</c:v>
                </c:pt>
                <c:pt idx="8">
                  <c:v>0.5896109587010655</c:v>
                </c:pt>
                <c:pt idx="9">
                  <c:v>0.5896109587010655</c:v>
                </c:pt>
                <c:pt idx="10">
                  <c:v>0.5896109587010655</c:v>
                </c:pt>
                <c:pt idx="11">
                  <c:v>0.5896109587010655</c:v>
                </c:pt>
                <c:pt idx="12">
                  <c:v>0.5896109587010655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9370112"/>
        <c:axId val="487705984"/>
      </c:lineChart>
      <c:catAx>
        <c:axId val="46937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7705984"/>
        <c:crosses val="autoZero"/>
        <c:auto val="1"/>
        <c:lblAlgn val="ctr"/>
        <c:lblOffset val="100"/>
        <c:noMultiLvlLbl val="0"/>
      </c:catAx>
      <c:valAx>
        <c:axId val="487705984"/>
        <c:scaling>
          <c:orientation val="minMax"/>
          <c:max val="0.7500000000000001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9370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621901520940591E-2"/>
          <c:y val="6.0015805168969129E-2"/>
          <c:w val="0.87288398405271139"/>
          <c:h val="0.73153694095781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GASTO!$B$45</c:f>
              <c:strCache>
                <c:ptCount val="1"/>
                <c:pt idx="0">
                  <c:v>GASTO DEVENGADO JULIO 2018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GASTO!$A$46:$A$60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GASTO!$B$46:$B$60</c:f>
              <c:numCache>
                <c:formatCode>#,##0</c:formatCode>
                <c:ptCount val="15"/>
                <c:pt idx="0">
                  <c:v>22583952</c:v>
                </c:pt>
                <c:pt idx="1">
                  <c:v>36479035</c:v>
                </c:pt>
                <c:pt idx="2">
                  <c:v>20528841</c:v>
                </c:pt>
                <c:pt idx="3">
                  <c:v>18553098</c:v>
                </c:pt>
                <c:pt idx="4">
                  <c:v>35959917</c:v>
                </c:pt>
                <c:pt idx="5">
                  <c:v>33624812</c:v>
                </c:pt>
                <c:pt idx="6">
                  <c:v>38247843</c:v>
                </c:pt>
                <c:pt idx="7">
                  <c:v>62074862</c:v>
                </c:pt>
                <c:pt idx="8">
                  <c:v>36078839</c:v>
                </c:pt>
                <c:pt idx="9">
                  <c:v>45399509</c:v>
                </c:pt>
                <c:pt idx="10">
                  <c:v>23119767</c:v>
                </c:pt>
                <c:pt idx="11">
                  <c:v>38827389</c:v>
                </c:pt>
                <c:pt idx="12">
                  <c:v>52819456</c:v>
                </c:pt>
                <c:pt idx="13">
                  <c:v>22571688</c:v>
                </c:pt>
                <c:pt idx="14">
                  <c:v>16241868</c:v>
                </c:pt>
              </c:numCache>
            </c:numRef>
          </c:val>
        </c:ser>
        <c:ser>
          <c:idx val="1"/>
          <c:order val="1"/>
          <c:tx>
            <c:strRef>
              <c:f>GASTO!$D$45</c:f>
              <c:strCache>
                <c:ptCount val="1"/>
                <c:pt idx="0">
                  <c:v>GASTO DEVENGADO AGOSTO 2018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cat>
            <c:strRef>
              <c:f>GASTO!$A$46:$A$60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GASTO!$D$46:$D$60</c:f>
              <c:numCache>
                <c:formatCode>#,##0</c:formatCode>
                <c:ptCount val="15"/>
                <c:pt idx="0">
                  <c:v>27588406</c:v>
                </c:pt>
                <c:pt idx="1">
                  <c:v>39399855</c:v>
                </c:pt>
                <c:pt idx="2">
                  <c:v>23746794</c:v>
                </c:pt>
                <c:pt idx="3">
                  <c:v>22294465</c:v>
                </c:pt>
                <c:pt idx="4">
                  <c:v>40785723</c:v>
                </c:pt>
                <c:pt idx="5">
                  <c:v>36557582</c:v>
                </c:pt>
                <c:pt idx="6">
                  <c:v>43124873</c:v>
                </c:pt>
                <c:pt idx="7">
                  <c:v>68317859</c:v>
                </c:pt>
                <c:pt idx="8">
                  <c:v>40310359</c:v>
                </c:pt>
                <c:pt idx="9">
                  <c:v>50484540</c:v>
                </c:pt>
                <c:pt idx="10">
                  <c:v>27886546</c:v>
                </c:pt>
                <c:pt idx="11">
                  <c:v>45913266</c:v>
                </c:pt>
                <c:pt idx="12">
                  <c:v>59055885</c:v>
                </c:pt>
                <c:pt idx="13">
                  <c:v>25386553</c:v>
                </c:pt>
                <c:pt idx="14">
                  <c:v>18602700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487709344"/>
        <c:axId val="487620992"/>
      </c:barChart>
      <c:lineChart>
        <c:grouping val="standard"/>
        <c:varyColors val="0"/>
        <c:ser>
          <c:idx val="2"/>
          <c:order val="2"/>
          <c:tx>
            <c:strRef>
              <c:f>GASTO!$G$45</c:f>
              <c:strCache>
                <c:ptCount val="1"/>
                <c:pt idx="0">
                  <c:v>% Variación Mensual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6.2539080770059952E-3"/>
                  <c:y val="-2.16625993857032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514069077221605E-2"/>
                  <c:y val="-2.5995119262843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018758769628777E-2"/>
                      <c:h val="3.2461490465300696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2.7517195538826377E-2"/>
                  <c:y val="-3.2493899078554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6272666846634771E-2"/>
                  <c:y val="-3.2493899078554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8774230077437168E-2"/>
                  <c:y val="-4.7657718648547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600088972922062E-3"/>
                  <c:y val="-1.2002615204518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4846625120363105E-3"/>
                  <c:y val="9.0554782581700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3324066387547762E-3"/>
                  <c:y val="-3.3237420895265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6.5423757424792322E-3"/>
                  <c:y val="2.1662769957351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1854849058727742E-2"/>
                  <c:y val="3.58899806042978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5182420589401875E-2"/>
                  <c:y val="3.1285057804173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2514069077221581E-2"/>
                  <c:y val="-2.81613792014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4393194460814562E-2"/>
                  <c:y val="-2.0453812934983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1.8318611131945734E-2"/>
                  <c:y val="-1.278363308436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8761724231017986E-2"/>
                  <c:y val="-1.5163819569992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GASTO!$G$46:$G$60</c:f>
              <c:numCache>
                <c:formatCode>0.0%</c:formatCode>
                <c:ptCount val="15"/>
                <c:pt idx="0">
                  <c:v>0.10605658558756736</c:v>
                </c:pt>
                <c:pt idx="1">
                  <c:v>4.7783970554098665E-2</c:v>
                </c:pt>
                <c:pt idx="2">
                  <c:v>5.1648841463849571E-2</c:v>
                </c:pt>
                <c:pt idx="3">
                  <c:v>5.6211991706884179E-2</c:v>
                </c:pt>
                <c:pt idx="4">
                  <c:v>6.0389733793544731E-2</c:v>
                </c:pt>
                <c:pt idx="5">
                  <c:v>3.1252346668473319E-2</c:v>
                </c:pt>
                <c:pt idx="6">
                  <c:v>6.6753111752187899E-2</c:v>
                </c:pt>
                <c:pt idx="7">
                  <c:v>4.6915119603836763E-2</c:v>
                </c:pt>
                <c:pt idx="8">
                  <c:v>4.9335576476581877E-2</c:v>
                </c:pt>
                <c:pt idx="9">
                  <c:v>4.852330662691362E-2</c:v>
                </c:pt>
                <c:pt idx="10">
                  <c:v>8.1414680121830174E-2</c:v>
                </c:pt>
                <c:pt idx="11">
                  <c:v>0.11374179918315874</c:v>
                </c:pt>
                <c:pt idx="12">
                  <c:v>5.7050535325028018E-2</c:v>
                </c:pt>
                <c:pt idx="13">
                  <c:v>3.6793231762365708E-2</c:v>
                </c:pt>
                <c:pt idx="14">
                  <c:v>8.2606274091086507E-2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7622112"/>
        <c:axId val="487621552"/>
      </c:lineChart>
      <c:catAx>
        <c:axId val="48770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7620992"/>
        <c:crosses val="autoZero"/>
        <c:auto val="1"/>
        <c:lblAlgn val="ctr"/>
        <c:lblOffset val="100"/>
        <c:noMultiLvlLbl val="0"/>
      </c:catAx>
      <c:valAx>
        <c:axId val="487620992"/>
        <c:scaling>
          <c:orientation val="minMax"/>
          <c:max val="75000000"/>
          <c:min val="0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* #,##0_);_(* \(#,##0\);_(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7709344"/>
        <c:crosses val="autoZero"/>
        <c:crossBetween val="between"/>
      </c:valAx>
      <c:valAx>
        <c:axId val="487621552"/>
        <c:scaling>
          <c:orientation val="minMax"/>
          <c:max val="0.15000000000000002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7622112"/>
        <c:crosses val="max"/>
        <c:crossBetween val="between"/>
      </c:valAx>
      <c:catAx>
        <c:axId val="487622112"/>
        <c:scaling>
          <c:orientation val="minMax"/>
        </c:scaling>
        <c:delete val="1"/>
        <c:axPos val="b"/>
        <c:majorTickMark val="none"/>
        <c:minorTickMark val="none"/>
        <c:tickLblPos val="nextTo"/>
        <c:crossAx val="4876215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9050" cap="flat" cmpd="sng" algn="ctr">
          <a:solidFill>
            <a:schemeClr val="tx1">
              <a:lumMod val="25000"/>
              <a:lumOff val="75000"/>
            </a:schemeClr>
          </a:solidFill>
          <a:round/>
        </a:ln>
        <a:effectLst/>
        <a:sp3d contourW="19050">
          <a:contourClr>
            <a:schemeClr val="tx1">
              <a:lumMod val="25000"/>
              <a:lumOff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Anualizado!$B$170</c:f>
              <c:strCache>
                <c:ptCount val="1"/>
                <c:pt idx="0">
                  <c:v>ene-18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Anualizado!$A$171:$A$185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Anualizado!$B$171:$B$185</c:f>
              <c:numCache>
                <c:formatCode>0.0%</c:formatCode>
                <c:ptCount val="15"/>
                <c:pt idx="0">
                  <c:v>4.8822547558218035E-2</c:v>
                </c:pt>
                <c:pt idx="1">
                  <c:v>1.5389062608370445E-2</c:v>
                </c:pt>
                <c:pt idx="2">
                  <c:v>0</c:v>
                </c:pt>
                <c:pt idx="3">
                  <c:v>4.5904193588697829E-2</c:v>
                </c:pt>
                <c:pt idx="4">
                  <c:v>4.4298593705341519E-2</c:v>
                </c:pt>
                <c:pt idx="5">
                  <c:v>2.7647920536871443E-2</c:v>
                </c:pt>
                <c:pt idx="6">
                  <c:v>1.3138742072648894E-2</c:v>
                </c:pt>
                <c:pt idx="7">
                  <c:v>2.5815064602945661E-2</c:v>
                </c:pt>
                <c:pt idx="8">
                  <c:v>8.8046184043412998E-4</c:v>
                </c:pt>
                <c:pt idx="9">
                  <c:v>2.1552102350405319E-2</c:v>
                </c:pt>
                <c:pt idx="10">
                  <c:v>6.4370520731781275E-2</c:v>
                </c:pt>
                <c:pt idx="11">
                  <c:v>7.8195378203653784E-2</c:v>
                </c:pt>
                <c:pt idx="12">
                  <c:v>4.110271327136833E-2</c:v>
                </c:pt>
                <c:pt idx="13">
                  <c:v>1.9278055527844496E-2</c:v>
                </c:pt>
                <c:pt idx="14">
                  <c:v>0.10413834382333265</c:v>
                </c:pt>
              </c:numCache>
            </c:numRef>
          </c:val>
        </c:ser>
        <c:ser>
          <c:idx val="1"/>
          <c:order val="1"/>
          <c:tx>
            <c:strRef>
              <c:f>Anualizado!$C$170</c:f>
              <c:strCache>
                <c:ptCount val="1"/>
                <c:pt idx="0">
                  <c:v>feb-18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Anualizado!$A$171:$A$185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Anualizado!$C$171:$C$185</c:f>
              <c:numCache>
                <c:formatCode>0.0%</c:formatCode>
                <c:ptCount val="15"/>
                <c:pt idx="0">
                  <c:v>9.3856682109116893E-2</c:v>
                </c:pt>
                <c:pt idx="1">
                  <c:v>0.17306727728286306</c:v>
                </c:pt>
                <c:pt idx="2">
                  <c:v>2.9869223435849458E-2</c:v>
                </c:pt>
                <c:pt idx="3">
                  <c:v>2.9975017657841142E-2</c:v>
                </c:pt>
                <c:pt idx="4">
                  <c:v>4.6911046571563531E-2</c:v>
                </c:pt>
                <c:pt idx="5">
                  <c:v>2.6940958625670648E-2</c:v>
                </c:pt>
                <c:pt idx="6">
                  <c:v>2.8282943132920922E-2</c:v>
                </c:pt>
                <c:pt idx="7">
                  <c:v>4.6278860437941924E-2</c:v>
                </c:pt>
                <c:pt idx="8">
                  <c:v>5.0579068075631305E-2</c:v>
                </c:pt>
                <c:pt idx="9">
                  <c:v>4.6565863355697221E-2</c:v>
                </c:pt>
                <c:pt idx="10">
                  <c:v>5.8970236038268772E-2</c:v>
                </c:pt>
                <c:pt idx="11">
                  <c:v>8.563473734050002E-2</c:v>
                </c:pt>
                <c:pt idx="12">
                  <c:v>4.2449184069724727E-2</c:v>
                </c:pt>
                <c:pt idx="13">
                  <c:v>4.0491176281863134E-2</c:v>
                </c:pt>
                <c:pt idx="14">
                  <c:v>2.3722632203523442E-2</c:v>
                </c:pt>
              </c:numCache>
            </c:numRef>
          </c:val>
        </c:ser>
        <c:ser>
          <c:idx val="2"/>
          <c:order val="2"/>
          <c:tx>
            <c:strRef>
              <c:f>Anualizado!$D$170</c:f>
              <c:strCache>
                <c:ptCount val="1"/>
                <c:pt idx="0">
                  <c:v>mar-18</c:v>
                </c:pt>
              </c:strCache>
            </c:strRef>
          </c:tx>
          <c:spPr>
            <a:pattFill prst="ltDnDiag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solidFill>
                <a:schemeClr val="accent3"/>
              </a:solidFill>
            </a:ln>
            <a:effectLst/>
            <a:sp3d>
              <a:contourClr>
                <a:schemeClr val="accent3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Anualizado!$A$171:$A$185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Anualizado!$D$171:$D$185</c:f>
              <c:numCache>
                <c:formatCode>0.0%</c:formatCode>
                <c:ptCount val="15"/>
                <c:pt idx="0">
                  <c:v>7.0207520714234084E-2</c:v>
                </c:pt>
                <c:pt idx="1">
                  <c:v>9.9431391047947182E-2</c:v>
                </c:pt>
                <c:pt idx="2">
                  <c:v>4.4449701841094216E-2</c:v>
                </c:pt>
                <c:pt idx="3">
                  <c:v>4.0025329221651529E-2</c:v>
                </c:pt>
                <c:pt idx="4">
                  <c:v>5.480011227518912E-2</c:v>
                </c:pt>
                <c:pt idx="5">
                  <c:v>6.8352481960310824E-2</c:v>
                </c:pt>
                <c:pt idx="6">
                  <c:v>8.9553752384044449E-2</c:v>
                </c:pt>
                <c:pt idx="7">
                  <c:v>8.9539274622268281E-2</c:v>
                </c:pt>
                <c:pt idx="8">
                  <c:v>9.2559120018829058E-2</c:v>
                </c:pt>
                <c:pt idx="9">
                  <c:v>8.8169146593996744E-2</c:v>
                </c:pt>
                <c:pt idx="10">
                  <c:v>6.1134655664759396E-2</c:v>
                </c:pt>
                <c:pt idx="11">
                  <c:v>0.10639844594464312</c:v>
                </c:pt>
                <c:pt idx="12">
                  <c:v>7.2464989540165115E-2</c:v>
                </c:pt>
                <c:pt idx="13">
                  <c:v>8.9544380435663165E-2</c:v>
                </c:pt>
                <c:pt idx="14">
                  <c:v>8.8201868420169194E-2</c:v>
                </c:pt>
              </c:numCache>
            </c:numRef>
          </c:val>
        </c:ser>
        <c:ser>
          <c:idx val="3"/>
          <c:order val="3"/>
          <c:tx>
            <c:strRef>
              <c:f>Anualizado!$E$170</c:f>
              <c:strCache>
                <c:ptCount val="1"/>
                <c:pt idx="0">
                  <c:v>abr-18</c:v>
                </c:pt>
              </c:strCache>
            </c:strRef>
          </c:tx>
          <c:spPr>
            <a:pattFill prst="ltDnDiag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solidFill>
                <a:schemeClr val="accent4"/>
              </a:solidFill>
            </a:ln>
            <a:effectLst/>
            <a:sp3d>
              <a:contourClr>
                <a:schemeClr val="accent4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Anualizado!$A$171:$A$185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Anualizado!$E$171:$E$185</c:f>
              <c:numCache>
                <c:formatCode>0.0%</c:formatCode>
                <c:ptCount val="15"/>
                <c:pt idx="0">
                  <c:v>4.7767026194352802E-2</c:v>
                </c:pt>
                <c:pt idx="1">
                  <c:v>5.779102507241668E-2</c:v>
                </c:pt>
                <c:pt idx="2">
                  <c:v>7.5040084962065434E-2</c:v>
                </c:pt>
                <c:pt idx="3">
                  <c:v>4.0070908162631688E-2</c:v>
                </c:pt>
                <c:pt idx="4">
                  <c:v>6.4029556508083063E-2</c:v>
                </c:pt>
                <c:pt idx="5">
                  <c:v>8.9096771282684034E-2</c:v>
                </c:pt>
                <c:pt idx="6">
                  <c:v>0.12792308863245971</c:v>
                </c:pt>
                <c:pt idx="7">
                  <c:v>6.4438446504384267E-2</c:v>
                </c:pt>
                <c:pt idx="8">
                  <c:v>5.0427027886726095E-2</c:v>
                </c:pt>
                <c:pt idx="9">
                  <c:v>7.9982623400669001E-2</c:v>
                </c:pt>
                <c:pt idx="10">
                  <c:v>5.4106377199235528E-2</c:v>
                </c:pt>
                <c:pt idx="11">
                  <c:v>6.6183944258084826E-2</c:v>
                </c:pt>
                <c:pt idx="12">
                  <c:v>9.9803678411402003E-2</c:v>
                </c:pt>
                <c:pt idx="13">
                  <c:v>7.8944375217697177E-2</c:v>
                </c:pt>
                <c:pt idx="14">
                  <c:v>7.2052656534454251E-2</c:v>
                </c:pt>
              </c:numCache>
            </c:numRef>
          </c:val>
        </c:ser>
        <c:ser>
          <c:idx val="4"/>
          <c:order val="4"/>
          <c:tx>
            <c:strRef>
              <c:f>Anualizado!$F$170</c:f>
              <c:strCache>
                <c:ptCount val="1"/>
                <c:pt idx="0">
                  <c:v>may-18</c:v>
                </c:pt>
              </c:strCache>
            </c:strRef>
          </c:tx>
          <c:spPr>
            <a:pattFill prst="ltDnDiag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solidFill>
                <a:schemeClr val="accent5"/>
              </a:solidFill>
            </a:ln>
            <a:effectLst/>
            <a:sp3d>
              <a:contourClr>
                <a:schemeClr val="accent5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Anualizado!$A$171:$A$185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Anualizado!$F$171:$F$185</c:f>
              <c:numCache>
                <c:formatCode>0.0%</c:formatCode>
                <c:ptCount val="15"/>
                <c:pt idx="0">
                  <c:v>8.2992193310727325E-2</c:v>
                </c:pt>
                <c:pt idx="1">
                  <c:v>8.2661416362606488E-2</c:v>
                </c:pt>
                <c:pt idx="2">
                  <c:v>3.8083919954493534E-2</c:v>
                </c:pt>
                <c:pt idx="3">
                  <c:v>5.7303446912565864E-2</c:v>
                </c:pt>
                <c:pt idx="4">
                  <c:v>8.3848785998260428E-2</c:v>
                </c:pt>
                <c:pt idx="5">
                  <c:v>8.4592579271584284E-2</c:v>
                </c:pt>
                <c:pt idx="6">
                  <c:v>8.4240987508500897E-2</c:v>
                </c:pt>
                <c:pt idx="7">
                  <c:v>9.5135427756476459E-2</c:v>
                </c:pt>
                <c:pt idx="8">
                  <c:v>4.2068255865208182E-2</c:v>
                </c:pt>
                <c:pt idx="9">
                  <c:v>9.0454806331061038E-2</c:v>
                </c:pt>
                <c:pt idx="10">
                  <c:v>5.1062507305569604E-2</c:v>
                </c:pt>
                <c:pt idx="11">
                  <c:v>0.13919964079170027</c:v>
                </c:pt>
                <c:pt idx="12">
                  <c:v>0.11396771544457507</c:v>
                </c:pt>
                <c:pt idx="13">
                  <c:v>9.9001069510742001E-2</c:v>
                </c:pt>
                <c:pt idx="14">
                  <c:v>5.4147201050459171E-2</c:v>
                </c:pt>
              </c:numCache>
            </c:numRef>
          </c:val>
        </c:ser>
        <c:ser>
          <c:idx val="5"/>
          <c:order val="5"/>
          <c:tx>
            <c:strRef>
              <c:f>Anualizado!$G$170</c:f>
              <c:strCache>
                <c:ptCount val="1"/>
                <c:pt idx="0">
                  <c:v>jun-18</c:v>
                </c:pt>
              </c:strCache>
            </c:strRef>
          </c:tx>
          <c:spPr>
            <a:pattFill prst="ltDnDiag">
              <a:fgClr>
                <a:schemeClr val="accent6"/>
              </a:fgClr>
              <a:bgClr>
                <a:schemeClr val="accent6">
                  <a:lumMod val="20000"/>
                  <a:lumOff val="80000"/>
                </a:schemeClr>
              </a:bgClr>
            </a:pattFill>
            <a:ln>
              <a:solidFill>
                <a:schemeClr val="accent6"/>
              </a:solidFill>
            </a:ln>
            <a:effectLst/>
            <a:sp3d>
              <a:contourClr>
                <a:schemeClr val="accent6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Anualizado!$A$171:$A$185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Anualizado!$G$171:$G$185</c:f>
              <c:numCache>
                <c:formatCode>0.0%</c:formatCode>
                <c:ptCount val="15"/>
                <c:pt idx="0">
                  <c:v>9.7702008192968093E-2</c:v>
                </c:pt>
                <c:pt idx="1">
                  <c:v>7.746605090597003E-2</c:v>
                </c:pt>
                <c:pt idx="2">
                  <c:v>9.7928670484380725E-2</c:v>
                </c:pt>
                <c:pt idx="3">
                  <c:v>4.1372228313393239E-2</c:v>
                </c:pt>
                <c:pt idx="4">
                  <c:v>0.12022103294465147</c:v>
                </c:pt>
                <c:pt idx="5">
                  <c:v>0.18988668012730664</c:v>
                </c:pt>
                <c:pt idx="6">
                  <c:v>0.15844635903014287</c:v>
                </c:pt>
                <c:pt idx="7">
                  <c:v>0.20910570367605019</c:v>
                </c:pt>
                <c:pt idx="8">
                  <c:v>5.7646356826765499E-2</c:v>
                </c:pt>
                <c:pt idx="9">
                  <c:v>0.17984843672372375</c:v>
                </c:pt>
                <c:pt idx="10">
                  <c:v>9.0373162452699496E-2</c:v>
                </c:pt>
                <c:pt idx="11">
                  <c:v>8.4755463888932792E-2</c:v>
                </c:pt>
                <c:pt idx="12">
                  <c:v>0.10263525904631604</c:v>
                </c:pt>
                <c:pt idx="13">
                  <c:v>0.12257671667209369</c:v>
                </c:pt>
                <c:pt idx="14">
                  <c:v>2.7485342480715769E-2</c:v>
                </c:pt>
              </c:numCache>
            </c:numRef>
          </c:val>
        </c:ser>
        <c:ser>
          <c:idx val="6"/>
          <c:order val="6"/>
          <c:tx>
            <c:strRef>
              <c:f>Anualizado!$H$170</c:f>
              <c:strCache>
                <c:ptCount val="1"/>
                <c:pt idx="0">
                  <c:v>jul-18</c:v>
                </c:pt>
              </c:strCache>
            </c:strRef>
          </c:tx>
          <c:spPr>
            <a:pattFill prst="ltDnDiag">
              <a:fgClr>
                <a:schemeClr val="accent1">
                  <a:lumMod val="60000"/>
                </a:schemeClr>
              </a:fgClr>
              <a:bgClr>
                <a:schemeClr val="accent1">
                  <a:lumMod val="60000"/>
                  <a:lumMod val="20000"/>
                  <a:lumOff val="80000"/>
                </a:schemeClr>
              </a:bgClr>
            </a:pattFill>
            <a:ln>
              <a:solidFill>
                <a:schemeClr val="accent1">
                  <a:lumMod val="60000"/>
                </a:schemeClr>
              </a:solidFill>
            </a:ln>
            <a:effectLst/>
            <a:sp3d>
              <a:contourClr>
                <a:schemeClr val="accent1">
                  <a:lumMod val="6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Anualizado!$A$171:$A$185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Anualizado!$H$171:$H$185</c:f>
              <c:numCache>
                <c:formatCode>0.0%</c:formatCode>
                <c:ptCount val="15"/>
                <c:pt idx="0">
                  <c:v>7.3203277089544549E-2</c:v>
                </c:pt>
                <c:pt idx="1">
                  <c:v>9.0982738135433894E-2</c:v>
                </c:pt>
                <c:pt idx="2">
                  <c:v>4.5546383947150493E-2</c:v>
                </c:pt>
                <c:pt idx="3">
                  <c:v>6.5339445327770529E-2</c:v>
                </c:pt>
                <c:pt idx="4">
                  <c:v>8.1473594901431412E-2</c:v>
                </c:pt>
                <c:pt idx="5">
                  <c:v>5.050727622023865E-2</c:v>
                </c:pt>
                <c:pt idx="6">
                  <c:v>4.2840694664507684E-2</c:v>
                </c:pt>
                <c:pt idx="7">
                  <c:v>5.6997168549806854E-2</c:v>
                </c:pt>
                <c:pt idx="8">
                  <c:v>3.2450335522078988E-2</c:v>
                </c:pt>
                <c:pt idx="9">
                  <c:v>6.4002167840800595E-2</c:v>
                </c:pt>
                <c:pt idx="10">
                  <c:v>4.8550465712239366E-2</c:v>
                </c:pt>
                <c:pt idx="11">
                  <c:v>6.7990839756711163E-2</c:v>
                </c:pt>
                <c:pt idx="12">
                  <c:v>4.4451923104623592E-2</c:v>
                </c:pt>
                <c:pt idx="13">
                  <c:v>6.8031466686958475E-2</c:v>
                </c:pt>
                <c:pt idx="14">
                  <c:v>6.5051294443490448E-2</c:v>
                </c:pt>
              </c:numCache>
            </c:numRef>
          </c:val>
        </c:ser>
        <c:ser>
          <c:idx val="7"/>
          <c:order val="7"/>
          <c:tx>
            <c:strRef>
              <c:f>Anualizado!$I$170</c:f>
              <c:strCache>
                <c:ptCount val="1"/>
                <c:pt idx="0">
                  <c:v>ago-18</c:v>
                </c:pt>
              </c:strCache>
            </c:strRef>
          </c:tx>
          <c:spPr>
            <a:pattFill prst="ltDnDiag">
              <a:fgClr>
                <a:schemeClr val="accent2">
                  <a:lumMod val="60000"/>
                </a:schemeClr>
              </a:fgClr>
              <a:bgClr>
                <a:schemeClr val="accent2">
                  <a:lumMod val="60000"/>
                  <a:lumMod val="20000"/>
                  <a:lumOff val="80000"/>
                </a:schemeClr>
              </a:bgClr>
            </a:pattFill>
            <a:ln>
              <a:solidFill>
                <a:schemeClr val="accent2">
                  <a:lumMod val="60000"/>
                </a:schemeClr>
              </a:solidFill>
            </a:ln>
            <a:effectLst/>
            <a:sp3d>
              <a:contourClr>
                <a:schemeClr val="accent2">
                  <a:lumMod val="6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Anualizado!$A$171:$A$185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Anualizado!$I$171:$I$185</c:f>
              <c:numCache>
                <c:formatCode>0.0%</c:formatCode>
                <c:ptCount val="15"/>
                <c:pt idx="0">
                  <c:v>0.10605658558756736</c:v>
                </c:pt>
                <c:pt idx="1">
                  <c:v>4.7783970554098665E-2</c:v>
                </c:pt>
                <c:pt idx="2">
                  <c:v>5.1648841463849571E-2</c:v>
                </c:pt>
                <c:pt idx="3">
                  <c:v>5.6211991706884179E-2</c:v>
                </c:pt>
                <c:pt idx="4">
                  <c:v>6.0389733793544731E-2</c:v>
                </c:pt>
                <c:pt idx="5">
                  <c:v>3.1252346668473319E-2</c:v>
                </c:pt>
                <c:pt idx="6">
                  <c:v>6.6753111752187899E-2</c:v>
                </c:pt>
                <c:pt idx="7">
                  <c:v>4.6915119603836763E-2</c:v>
                </c:pt>
                <c:pt idx="8">
                  <c:v>4.9335576476581877E-2</c:v>
                </c:pt>
                <c:pt idx="9">
                  <c:v>4.852330662691362E-2</c:v>
                </c:pt>
                <c:pt idx="10">
                  <c:v>8.1414680121830174E-2</c:v>
                </c:pt>
                <c:pt idx="11">
                  <c:v>0.11374179918315874</c:v>
                </c:pt>
                <c:pt idx="12">
                  <c:v>5.7050535325028018E-2</c:v>
                </c:pt>
                <c:pt idx="13">
                  <c:v>3.6793231762365708E-2</c:v>
                </c:pt>
                <c:pt idx="14">
                  <c:v>8.2606274091086507E-2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04811968"/>
        <c:axId val="304812528"/>
        <c:axId val="0"/>
      </c:bar3DChart>
      <c:catAx>
        <c:axId val="30481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4812528"/>
        <c:crosses val="autoZero"/>
        <c:auto val="1"/>
        <c:lblAlgn val="ctr"/>
        <c:lblOffset val="100"/>
        <c:noMultiLvlLbl val="0"/>
      </c:catAx>
      <c:valAx>
        <c:axId val="30481252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4811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528453056785468"/>
          <c:y val="0.92255653620248435"/>
          <c:w val="0.52684366764181045"/>
          <c:h val="3.45359258133621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456861663819004"/>
          <c:y val="0.32889006323873943"/>
          <c:w val="0.633450554616379"/>
          <c:h val="0.5165626779873991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4339839265212401"/>
                  <c:y val="-3.28113348247576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9462398986669591"/>
                  <c:y val="-0.1491424310216256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956367113043585E-2"/>
                  <c:y val="-0.1789709172259507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790422078910669"/>
                  <c:y val="-0.1014168530947054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682079763231452"/>
                  <c:y val="-1.19313944817300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6739380022962113E-2"/>
                  <c:y val="-1.19313944817301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RESUMEN!$B$79:$G$79</c:f>
              <c:strCache>
                <c:ptCount val="6"/>
                <c:pt idx="0">
                  <c:v>ESTUDIOS PROPIOS DEL GIRO</c:v>
                </c:pt>
                <c:pt idx="1">
                  <c:v>TRANSFERENCIAS CORRIENTES</c:v>
                </c:pt>
                <c:pt idx="2">
                  <c:v>OTROS GASTOS CORRIENTES</c:v>
                </c:pt>
                <c:pt idx="3">
                  <c:v>ACTIVOS NO FINANCIEROS</c:v>
                </c:pt>
                <c:pt idx="4">
                  <c:v>TRANSFERENCIAS DE CAPITAL</c:v>
                </c:pt>
                <c:pt idx="5">
                  <c:v>INVERSION EN OBRAS (EMPLEO)</c:v>
                </c:pt>
              </c:strCache>
            </c:strRef>
          </c:cat>
          <c:val>
            <c:numRef>
              <c:f>RESUMEN!$B$97:$G$97</c:f>
              <c:numCache>
                <c:formatCode>_(* #,##0_);_(* \(#,##0\);_(* "-"??_);_(@_)</c:formatCode>
                <c:ptCount val="6"/>
                <c:pt idx="0">
                  <c:v>891727</c:v>
                </c:pt>
                <c:pt idx="1">
                  <c:v>35530239</c:v>
                </c:pt>
                <c:pt idx="2">
                  <c:v>948836</c:v>
                </c:pt>
                <c:pt idx="3">
                  <c:v>38492349</c:v>
                </c:pt>
                <c:pt idx="4">
                  <c:v>71893937</c:v>
                </c:pt>
                <c:pt idx="5">
                  <c:v>420590333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132560679251342"/>
          <c:y val="0.20675944333996021"/>
          <c:w val="0.67897030117579338"/>
          <c:h val="0.5884685587263819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10445746469764318"/>
                  <c:y val="-2.585745370297897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9347719735172346E-6"/>
                  <c:y val="5.377874485371231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31118334928506E-2"/>
                  <c:y val="3.451667945085393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8401674162009823E-2"/>
                  <c:y val="-5.6559331673998008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3326481297856496"/>
                  <c:y val="-8.508536740363258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422496021408975E-2"/>
                  <c:y val="-6.19637555245952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'Transferencias Subt.33'!$B$168:$F$168</c:f>
              <c:strCache>
                <c:ptCount val="5"/>
                <c:pt idx="0">
                  <c:v>Programa Mejoramiento Barrios</c:v>
                </c:pt>
                <c:pt idx="1">
                  <c:v>Fondo Regional Iniciativa Local (FRIL)</c:v>
                </c:pt>
                <c:pt idx="2">
                  <c:v>Transferencias Municipios </c:v>
                </c:pt>
                <c:pt idx="3">
                  <c:v>Transferencias FIC - Fomento Productivo</c:v>
                </c:pt>
                <c:pt idx="4">
                  <c:v>Transferencias al Sector Privado</c:v>
                </c:pt>
              </c:strCache>
            </c:strRef>
          </c:cat>
          <c:val>
            <c:numRef>
              <c:f>'Transferencias Subt.33'!$B$186:$F$186</c:f>
              <c:numCache>
                <c:formatCode>_-* #,##0_-;\-* #,##0_-;_-* "-"??_-;_-@_-</c:formatCode>
                <c:ptCount val="5"/>
                <c:pt idx="0">
                  <c:v>15151431</c:v>
                </c:pt>
                <c:pt idx="1">
                  <c:v>39133308</c:v>
                </c:pt>
                <c:pt idx="2">
                  <c:v>18007229</c:v>
                </c:pt>
                <c:pt idx="3">
                  <c:v>29982324</c:v>
                </c:pt>
                <c:pt idx="4">
                  <c:v>41911614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009799765172716"/>
          <c:y val="0.28514268420297106"/>
          <c:w val="0.55953271000992577"/>
          <c:h val="0.536152258250136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21705378715077833"/>
                  <c:y val="-9.85903583872650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544250677274611"/>
                  <c:y val="-7.1532723560560696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509704340981627E-3"/>
                  <c:y val="6.425278280394758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8635778300590051E-2"/>
                  <c:y val="4.7333062317537679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013213067219962E-2"/>
                  <c:y val="3.03854922533093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7208240370174235"/>
                  <c:y val="2.509226925773261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4839947101430404"/>
                  <c:y val="-0.1214025207674702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6674827168103436E-2"/>
                  <c:y val="-0.1287447914777887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'Activos No Financieros'!$D$2:$K$2</c:f>
              <c:strCache>
                <c:ptCount val="8"/>
                <c:pt idx="0">
                  <c:v>Terrenos</c:v>
                </c:pt>
                <c:pt idx="1">
                  <c:v>Edificios</c:v>
                </c:pt>
                <c:pt idx="2">
                  <c:v>Vehículos</c:v>
                </c:pt>
                <c:pt idx="3">
                  <c:v>Mobiliarios y Otros</c:v>
                </c:pt>
                <c:pt idx="4">
                  <c:v>Máquinas y Equipos</c:v>
                </c:pt>
                <c:pt idx="5">
                  <c:v>Equipos Informáticos</c:v>
                </c:pt>
                <c:pt idx="6">
                  <c:v>Programas Informáticos</c:v>
                </c:pt>
                <c:pt idx="7">
                  <c:v>Otros activos no Financieros</c:v>
                </c:pt>
              </c:strCache>
            </c:strRef>
          </c:cat>
          <c:val>
            <c:numRef>
              <c:f>'Activos No Financieros'!$D$18:$K$18</c:f>
              <c:numCache>
                <c:formatCode>_(* #,##0_);_(* \(#,##0\);_(* "-"??_);_(@_)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16964077</c:v>
                </c:pt>
                <c:pt idx="3">
                  <c:v>4477953</c:v>
                </c:pt>
                <c:pt idx="4">
                  <c:v>15454173</c:v>
                </c:pt>
                <c:pt idx="5">
                  <c:v>398368</c:v>
                </c:pt>
                <c:pt idx="6">
                  <c:v>108469</c:v>
                </c:pt>
                <c:pt idx="7">
                  <c:v>1089309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1587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E5305A-F35E-4FC9-860F-AA70ED88E2F8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5366" name="Picture 5" descr="logoSUBDERE-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154" y="-12911"/>
            <a:ext cx="1025596" cy="92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777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D89A376-B353-4B53-998F-4292FC962BD0}" type="datetime1">
              <a:rPr lang="en-US" altLang="es-CL"/>
              <a:pPr/>
              <a:t>9/14/2018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9099599-95F4-4EB5-8925-1B9B12402EB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7912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448875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ea typeface="ヒラギノ角ゴ Pro W3"/>
              <a:cs typeface="ヒラギノ角ゴ Pro W3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fld id="{5B17E531-CCD2-4DE3-A09A-B245BD94EFD1}" type="slidenum">
              <a:rPr lang="en-US" altLang="es-CL" sz="1200">
                <a:latin typeface="Calibri" pitchFamily="34" charset="0"/>
              </a:rPr>
              <a:pPr/>
              <a:t>2</a:t>
            </a:fld>
            <a:endParaRPr lang="en-US" altLang="es-CL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9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12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199525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dirty="0" smtClean="0">
              <a:ea typeface="ヒラギノ角ゴ Pro W3" pitchFamily="-84" charset="-128"/>
            </a:endParaRPr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C18EA254-9CBB-418F-9D5C-79E207F3E130}" type="slidenum">
              <a:rPr lang="en-US" altLang="es-CL" sz="1200" smtClean="0">
                <a:latin typeface="Calibri" panose="020F0502020204030204" pitchFamily="34" charset="0"/>
              </a:rPr>
              <a:pPr/>
              <a:t>13</a:t>
            </a:fld>
            <a:endParaRPr lang="en-US" altLang="es-CL" sz="12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35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BD2FEBA1-9D26-4ED2-ADF8-B000600CF472}" type="datetime1">
              <a:rPr lang="es-ES" altLang="es-CL" smtClean="0"/>
              <a:t>14/09/2018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7EE5E-5974-43EB-9308-1AA63EB3C23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8106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12770D-B3F6-472B-9612-2BB23FE0BF15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864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51AD55-E520-4EC4-B6E2-AAFFCD1B3B1D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1936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9ED4BA-BDA8-45E7-AF09-50352C226487}" type="datetime1">
              <a:rPr lang="es-ES" altLang="es-CL" smtClean="0"/>
              <a:t>14/09/2018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013A6-FD23-4CE2-90DB-FC1808D84CF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498912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32CFB-78EA-475B-B944-BD46E20A286E}" type="datetime1">
              <a:rPr lang="es-ES" altLang="es-CL" smtClean="0"/>
              <a:t>14/09/2018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CBFC-5A70-4C14-B0EF-F3602CB4104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828996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0C2CAA-722A-401D-8F74-33DF6279AA99}" type="datetime1">
              <a:rPr lang="es-ES" altLang="es-CL" smtClean="0"/>
              <a:t>14/09/2018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0A2BB-9417-4B88-BE03-D660EECC69EA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7920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A18E9E-B2E1-4C09-A634-1E87D46656E1}" type="datetime1">
              <a:rPr lang="es-ES" altLang="es-CL" smtClean="0"/>
              <a:t>14/09/2018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4274E-8E1C-4744-9FBA-E91BC5FE6AB4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217754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E7F9-F67F-4C10-A7DB-C0D170D8AF1A}" type="datetime1">
              <a:rPr lang="es-ES" altLang="es-CL" smtClean="0"/>
              <a:t>14/09/2018</a:t>
            </a:fld>
            <a:endParaRPr lang="es-ES" altLang="es-C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CCA0E-DCA3-4A12-B893-234C08BDC6E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15303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72AFD-47FC-4372-880C-1D69E0F59706}" type="datetime1">
              <a:rPr lang="es-ES" altLang="es-CL" smtClean="0"/>
              <a:t>14/09/2018</a:t>
            </a:fld>
            <a:endParaRPr lang="es-ES" altLang="es-C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789B8-8064-4E0B-965D-E7F3EE7D8608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096899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9A312E-0819-4EF0-B459-AC62189823BB}" type="datetime1">
              <a:rPr lang="es-ES" altLang="es-CL" smtClean="0"/>
              <a:t>14/09/2018</a:t>
            </a:fld>
            <a:endParaRPr lang="es-ES" altLang="es-C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4C4BB-10DD-48A5-BB46-FA5D5A72AEB5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875833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F3F21A-A730-4794-918D-095F6CA7938F}" type="datetime1">
              <a:rPr lang="es-ES" altLang="es-CL" smtClean="0"/>
              <a:t>14/09/2018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2DF1B-D47B-47AA-A01C-63B1D10AD98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7542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1DD7BA-F7A8-42A1-A0D9-C835D76E1134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33386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BA052A-1B70-4653-8010-939040974018}" type="datetime1">
              <a:rPr lang="es-ES" altLang="es-CL" smtClean="0"/>
              <a:t>14/09/2018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AA58F-84CE-47CE-8B3C-B9A4FBD3FA3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789933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F28351-DD0C-4076-993B-4B535C31C582}" type="datetime1">
              <a:rPr lang="es-ES" altLang="es-CL" smtClean="0"/>
              <a:t>14/09/2018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F1106-74E3-4ACA-864D-63B010DD94C2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526605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A3767-EF34-40B7-87B1-014EC69CB7A7}" type="datetime1">
              <a:rPr lang="es-ES" altLang="es-CL" smtClean="0"/>
              <a:t>14/09/2018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6A33E-856C-46FE-B27C-D6791362B710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61306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C30AE6E1-12D4-4C97-AEB7-C2A70F48807F}" type="datetime1">
              <a:rPr lang="es-ES" altLang="es-CL" smtClean="0"/>
              <a:t>14/09/2018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FA743-DD95-47CD-B6C3-E1FEE8D8677C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1057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31797A7E-F5A1-4EEC-B0A6-B8DF2B985FFC}" type="datetime1">
              <a:rPr lang="es-ES" altLang="es-CL" smtClean="0"/>
              <a:t>14/09/2018</a:t>
            </a:fld>
            <a:endParaRPr lang="en-US" alt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6666-8DD9-4311-89FD-DAACBC26596A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522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74106B5A-6090-4B28-895B-4AE19C684617}" type="datetime1">
              <a:rPr lang="es-ES" altLang="es-CL" smtClean="0"/>
              <a:t>14/09/2018</a:t>
            </a:fld>
            <a:endParaRPr lang="en-US" alt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F9C78-9464-412E-86B3-0406853743E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18825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360159-E7C9-4F8A-BA8F-FAC08D943EAF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8912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DFCFF8-C9A6-4591-B9FF-5291C0CD4156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4088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E96976-D0EB-4034-BE62-737EEAE3F6B3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0989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706322-3967-48D7-A221-FAEF9A24C4FB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028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fld id="{1CEC7E8F-3A66-4121-A34A-D310EEE2B57C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030" name="Picture 1" descr="LOGOSUBDERE-05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ヒラギノ角ゴ Pro W3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Clic para editar título</a:t>
            </a:r>
            <a:endParaRPr lang="es-ES" altLang="es-CL" smtClean="0"/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Haga clic para modificar el estilo de texto del patrón</a:t>
            </a:r>
          </a:p>
          <a:p>
            <a:pPr lvl="1"/>
            <a:r>
              <a:rPr lang="es-ES_tradnl" altLang="es-CL" smtClean="0"/>
              <a:t>Segundo nivel</a:t>
            </a:r>
          </a:p>
          <a:p>
            <a:pPr lvl="2"/>
            <a:r>
              <a:rPr lang="es-ES_tradnl" altLang="es-CL" smtClean="0"/>
              <a:t>Tercer nivel</a:t>
            </a:r>
          </a:p>
          <a:p>
            <a:pPr lvl="3"/>
            <a:r>
              <a:rPr lang="es-ES_tradnl" altLang="es-CL" smtClean="0"/>
              <a:t>Cuarto nivel</a:t>
            </a:r>
          </a:p>
          <a:p>
            <a:pPr lvl="4"/>
            <a:r>
              <a:rPr lang="es-ES_tradnl" altLang="es-CL" smtClean="0"/>
              <a:t>Quinto nivel</a:t>
            </a:r>
            <a:endParaRPr lang="es-ES" altLang="es-CL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47EB52-2C3C-44E9-9C84-C2CFE961604B}" type="datetime1">
              <a:rPr lang="es-ES" altLang="es-CL" smtClean="0"/>
              <a:t>14/09/2018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65732D1-067E-4A96-BC9C-CC7892BE7E85}" type="slidenum">
              <a:rPr lang="es-ES" altLang="es-CL"/>
              <a:pPr/>
              <a:t>‹Nº›</a:t>
            </a:fld>
            <a:endParaRPr lang="es-E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portadaPPTNUEVA-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" r="5350"/>
          <a:stretch>
            <a:fillRect/>
          </a:stretch>
        </p:blipFill>
        <p:spPr bwMode="auto">
          <a:xfrm>
            <a:off x="0" y="-15875"/>
            <a:ext cx="9144000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4BB-10DD-48A5-BB46-FA5D5A72AEB5}" type="slidenum">
              <a:rPr lang="es-ES" altLang="es-CL" smtClean="0"/>
              <a:pPr/>
              <a:t>1</a:t>
            </a:fld>
            <a:endParaRPr lang="es-ES" alt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323850" y="260350"/>
            <a:ext cx="8164513" cy="10350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Comparación Gasto Promedio respecto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Agosto 2018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" altLang="es-CL" sz="1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(montos en M$ de 2018)</a:t>
            </a:r>
            <a:endParaRPr lang="es-CL" altLang="es-CL" sz="1400" dirty="0" smtClean="0">
              <a:solidFill>
                <a:schemeClr val="accent1"/>
              </a:solidFill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0484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183313" y="637381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6DD0AA-B0FF-4BA1-BDDE-01971C810BD7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04993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210860"/>
              </p:ext>
            </p:extLst>
          </p:nvPr>
        </p:nvGraphicFramePr>
        <p:xfrm>
          <a:off x="533400" y="1340770"/>
          <a:ext cx="8077202" cy="4608507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33410"/>
                <a:gridCol w="837213"/>
                <a:gridCol w="849898"/>
                <a:gridCol w="799158"/>
                <a:gridCol w="827699"/>
                <a:gridCol w="827699"/>
                <a:gridCol w="926008"/>
                <a:gridCol w="824528"/>
                <a:gridCol w="751589"/>
              </a:tblGrid>
              <a:tr h="4350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Gasto a 31  de Agosto</a:t>
                      </a:r>
                      <a:endParaRPr lang="pt-BR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2006 - 2010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2010 - 2014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2014 - 2018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Gasto Devengado 2018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TARAPACA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11.742.290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52,2%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17.048.915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23.328.507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57,2%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27.588.406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62,1%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28.515.374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39.166.986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45.468.363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39.399.855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15.678.101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58,0%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20.495.731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47,5%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28.752.219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51,8%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23.746.794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38,3%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27.138.057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62,8%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32.226.344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36.258.931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58,7%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22.294.465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37,6%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26.317.768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35.307.646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42.215.864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58,7%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40.785.723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19.787.114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29.236.077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35.957.955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36.557.582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24.547.327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51,9%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35.272.795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40.845.625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43.124.873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40.809.045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58,7%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57.983.594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74.285.095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68.317.859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63,4%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25.269.471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53,2%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41.002.785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53,9%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54.730.506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40.310.359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37,6%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39.515.992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45.715.870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62,9%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51.099.766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50.484.540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12.814.516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20.633.948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27.659.589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27.886.546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51,0%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14.291.097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19.384.188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32.701.600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63,6%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45.913.266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54.003.701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68.439.311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69.494.378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59.055.885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57,4%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16.257.198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23.593.243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26.221.474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25.386.553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47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10.741.350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14.988.485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57,4%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17.476.209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18.602.700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51,7%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470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356.628.984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59,1%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500.495.918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58,6%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606.496.080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60,0%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569.455.406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55,1%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07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192447" y="188913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Agosto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1509" name="4 CuadroTexto"/>
          <p:cNvSpPr txBox="1">
            <a:spLocks noChangeArrowheads="1"/>
          </p:cNvSpPr>
          <p:nvPr/>
        </p:nvSpPr>
        <p:spPr bwMode="auto">
          <a:xfrm>
            <a:off x="496983" y="6021288"/>
            <a:ext cx="80645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sz="900" b="1" dirty="0">
                <a:solidFill>
                  <a:schemeClr val="tx1"/>
                </a:solidFill>
                <a:latin typeface="+mn-lt"/>
              </a:rPr>
              <a:t>(*) Incluye Inversión Real, Programas de Mejoramiento de Barrios, Fondo Regional de Iniciativa Local (FRIL), Transferencias Municipalidades para JEC.</a:t>
            </a:r>
            <a:endParaRPr lang="es-CL" sz="9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11</a:t>
            </a:fld>
            <a:endParaRPr lang="en-US" altLang="es-CL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61539"/>
              </p:ext>
            </p:extLst>
          </p:nvPr>
        </p:nvGraphicFramePr>
        <p:xfrm>
          <a:off x="484188" y="1257300"/>
          <a:ext cx="8177214" cy="469197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080120"/>
                <a:gridCol w="1080120"/>
                <a:gridCol w="927494"/>
                <a:gridCol w="950976"/>
                <a:gridCol w="1012613"/>
                <a:gridCol w="1091860"/>
                <a:gridCol w="1021418"/>
                <a:gridCol w="1012613"/>
              </a:tblGrid>
              <a:tr h="492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REGION</a:t>
                      </a:r>
                      <a:endParaRPr lang="es-CL" sz="10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ESTUDIOS PROPIOS DEL GIRO</a:t>
                      </a:r>
                      <a:endParaRPr lang="es-CL" sz="10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TRANSFERENCIAS CORRIENTES</a:t>
                      </a:r>
                      <a:endParaRPr lang="es-CL" sz="10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OTROS GASTOS CORRIENTES</a:t>
                      </a:r>
                      <a:endParaRPr lang="es-CL" sz="10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ACTIVOS NO FINANCIEROS</a:t>
                      </a:r>
                      <a:endParaRPr lang="es-CL" sz="10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TRANSFERENCIAS DE CAPITAL</a:t>
                      </a:r>
                      <a:endParaRPr lang="es-CL" sz="10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INVERSION EN OBRAS (EMPLEO)</a:t>
                      </a:r>
                      <a:endParaRPr lang="es-CL" sz="10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TOTAL INVERSION</a:t>
                      </a:r>
                      <a:endParaRPr lang="es-CL" sz="10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7742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TARAPACA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50.500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1.267.073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1.714.586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4.181.924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20.374.323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27.588.406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742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ANTOFAGASTA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183.207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889.770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17.019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988.870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3.548.867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31.454.891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39.399.856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742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ATACAMA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23.220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2.279.846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1.160.967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2.110.679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18.172.082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23.746.794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742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COQUIMBO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41.752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4.182.529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398.085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1.983.358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15.483.493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22.294.465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742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VALPARAISO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2.169.952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91.496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5.698.413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3.940.368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28.724.845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40.785.723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742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O'HIGGINS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2.239.661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1.780.266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4.361.109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28.176.546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36.557.582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742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MAULE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3.160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3.721.793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4.055.359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9.545.359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25.799.202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43.124.873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742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BIO - BIO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2.554.689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405.158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1.305.035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14.224.006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49.562.244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68.317.859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742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ARAUCANIA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1.044.640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2.098.817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6.278.214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30.799.761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40.310.359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742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LOS LAGOS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1.758.329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29.680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5.106.089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6.135.514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37.454.928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50.484.540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742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AYSEN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141.000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2.351.359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2.428.701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4.669.682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17.644.121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27.886.546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742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MAGALLANES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1.384.511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1.770.597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984.482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41.773.676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45.913.266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742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METROPOLITANA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436.888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6.828.697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7.398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8.984.069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3.771.708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38.600.538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59.055.885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742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LOS RIOS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12.000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1.441.367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502.591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2.757.010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20.673.585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25.386.553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742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ARICA - PARINACOTA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1.416.023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897.989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1.688.081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14.454.300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18.602.699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114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SUBTOTAL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     891.727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35.530.239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948.836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38.492.349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70.180.361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419.148.535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569.455.406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114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FONDEMA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                     1.713.576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                   1.441.798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u="none" strike="noStrike">
                          <a:effectLst/>
                        </a:rPr>
                        <a:t>                              3.155.374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114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TOTAL GENERAL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     891.727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35.530.239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948.836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38.492.349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71.893.937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420.590.333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572.610.780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12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131763" y="188913"/>
            <a:ext cx="8164512" cy="962025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Agosto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12</a:t>
            </a:fld>
            <a:endParaRPr lang="en-US" altLang="es-CL"/>
          </a:p>
        </p:txBody>
      </p:sp>
      <p:graphicFrame>
        <p:nvGraphicFramePr>
          <p:cNvPr id="6" name="Chart 15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3287362"/>
              </p:ext>
            </p:extLst>
          </p:nvPr>
        </p:nvGraphicFramePr>
        <p:xfrm>
          <a:off x="611561" y="1204912"/>
          <a:ext cx="7992888" cy="46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941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 txBox="1">
            <a:spLocks/>
          </p:cNvSpPr>
          <p:nvPr/>
        </p:nvSpPr>
        <p:spPr bwMode="auto">
          <a:xfrm>
            <a:off x="251520" y="229888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Agosto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/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Transferencias 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13</a:t>
            </a:fld>
            <a:endParaRPr lang="en-US" altLang="es-CL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700543"/>
              </p:ext>
            </p:extLst>
          </p:nvPr>
        </p:nvGraphicFramePr>
        <p:xfrm>
          <a:off x="395533" y="1372878"/>
          <a:ext cx="8208914" cy="4504393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65393"/>
                <a:gridCol w="1210984"/>
                <a:gridCol w="1207593"/>
                <a:gridCol w="1088868"/>
                <a:gridCol w="1048163"/>
                <a:gridCol w="1088868"/>
                <a:gridCol w="1099045"/>
              </a:tblGrid>
              <a:tr h="64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Programa Mejoramiento Barrios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Fondo Regional Iniciativa Local (FRIL)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Municipios 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FIC - Fomento Productivo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al Sector Privado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4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1.432.184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1.569.450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2.612.474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5.614.108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ANTOFAGASTA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1.538.327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2.010.540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3.548.867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ATACAMA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1.494.848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615.831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2.110.679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COQUIMBO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2.620.240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718.899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1.028.954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954.404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5.322.497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VALPARAISO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3.404.994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1.387.056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2.553.312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7.345.362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O'HIGGINS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5.921.490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4.073.546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317.021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467.417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3.893.692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14.673.166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MAULE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285.481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4.382.825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6.848.603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2.696.756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14.213.665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BIO - BIO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5.815.796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6.806.708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12.426.005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5.335.912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8.888.094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39.272.515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ARAUCANIA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36.417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1.438.684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277.175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6.001.039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7.753.315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LOS LAGOS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472.007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5.460.218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2.545.653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3.589.861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12.067.739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AYSEN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2.969.320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4.073.595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596.087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7.639.002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MAGALLANES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2.828.825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471.705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512.777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3.813.307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METROPOLITANA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3.377.149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5.264.203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890.256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2.881.452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12.413.060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LOS RIOS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1.877.632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180.518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2.576.492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4.634.642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ARICA - PARINACOTA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362.324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318.810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1.369.271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2.050.405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TOTAL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15.151.431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39.133.308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18.007.229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28.428.279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41.752.082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142.472.329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4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FONDEMA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1.554.045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159.532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1.713.577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TOTAL GENERAL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15.151.431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39.133.308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18.007.229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29.982.324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41.911.614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144.185.906 </a:t>
                      </a:r>
                      <a:endParaRPr lang="es-CL" sz="10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8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 txBox="1">
            <a:spLocks/>
          </p:cNvSpPr>
          <p:nvPr/>
        </p:nvSpPr>
        <p:spPr bwMode="auto">
          <a:xfrm>
            <a:off x="323528" y="333375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Agosto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 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Transferencias de Capital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14</a:t>
            </a:fld>
            <a:endParaRPr lang="en-US" altLang="es-CL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568122"/>
              </p:ext>
            </p:extLst>
          </p:nvPr>
        </p:nvGraphicFramePr>
        <p:xfrm>
          <a:off x="378618" y="1340768"/>
          <a:ext cx="8386763" cy="479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2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 txBox="1">
            <a:spLocks/>
          </p:cNvSpPr>
          <p:nvPr/>
        </p:nvSpPr>
        <p:spPr bwMode="auto">
          <a:xfrm>
            <a:off x="251520" y="188640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Agosto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/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15</a:t>
            </a:fld>
            <a:endParaRPr lang="en-US" altLang="es-CL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011184"/>
              </p:ext>
            </p:extLst>
          </p:nvPr>
        </p:nvGraphicFramePr>
        <p:xfrm>
          <a:off x="484188" y="1484787"/>
          <a:ext cx="8177211" cy="4320483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180413"/>
                <a:gridCol w="799635"/>
                <a:gridCol w="761556"/>
                <a:gridCol w="761556"/>
                <a:gridCol w="761556"/>
                <a:gridCol w="761556"/>
                <a:gridCol w="761556"/>
                <a:gridCol w="761556"/>
                <a:gridCol w="866271"/>
                <a:gridCol w="761556"/>
              </a:tblGrid>
              <a:tr h="655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Terrenos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Edificios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Vehículos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Mobiliarios y Otros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Máquinas y Equipos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Equipos Informáticos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Programas Informáticos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Otros activos no Financieros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73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TARAPACA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1.089.078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625.508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1.714.586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3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765.084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33.593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190.193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988.870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3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702.071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44.573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362.786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51.536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1.160.966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3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3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2.917.632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1.021.181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1.534.159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36.141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107.500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81.800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5.698.413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3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1.357.742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258.259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14.404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148.893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969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1.780.267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3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2.342.514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1.698.079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14.765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4.055.358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3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511.819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52.853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740.363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1.305.035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3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2.098.817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2.098.817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3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2.720.100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738.215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1.647.774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5.106.089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3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899.952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533.736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995.014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2.428.702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3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415.477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1.355.120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1.770.597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3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2.782.189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2.329.279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3.725.568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147.033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8.984.069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39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252.140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250.451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502.591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077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208.279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677.215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12.495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897.989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077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TOTAL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    -  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  -  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16.964.077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4.477.953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15.454.173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398.368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108.469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1.089.309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38.492.349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1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 txBox="1">
            <a:spLocks/>
          </p:cNvSpPr>
          <p:nvPr/>
        </p:nvSpPr>
        <p:spPr bwMode="auto">
          <a:xfrm>
            <a:off x="387029" y="260648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Agosto 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16</a:t>
            </a:fld>
            <a:endParaRPr lang="en-US" altLang="es-CL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859297"/>
              </p:ext>
            </p:extLst>
          </p:nvPr>
        </p:nvGraphicFramePr>
        <p:xfrm>
          <a:off x="323528" y="1268760"/>
          <a:ext cx="8496944" cy="4919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66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LOGOSUBDERE-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304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23528" y="3552811"/>
            <a:ext cx="8713788" cy="11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s-CL" altLang="es-CL" sz="24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Informe de Ejecución Presupuestaria</a:t>
            </a:r>
            <a: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/>
            </a:r>
            <a:b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</a:b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Programa de Inversión de los Gobiernos Regionales</a:t>
            </a:r>
          </a:p>
          <a:p>
            <a:pPr eaLnBrk="1" hangingPunct="1"/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Al 31 de </a:t>
            </a: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Agosto de </a:t>
            </a: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2018</a:t>
            </a:r>
            <a:endParaRPr lang="es-ES_tradnl" altLang="es-CL" sz="2700" b="1" dirty="0" smtClean="0">
              <a:solidFill>
                <a:srgbClr val="005FA1"/>
              </a:solidFill>
              <a:latin typeface="Verdana" panose="020B0604030504040204" pitchFamily="34" charset="0"/>
              <a:ea typeface="ヒラギノ角ゴ Pro W3" pitchFamily="-84" charset="-128"/>
              <a:sym typeface="Verdana Bold" pitchFamily="-8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3A6-FD23-4CE2-90DB-FC1808D84CF1}" type="slidenum">
              <a:rPr lang="es-ES" altLang="es-CL" smtClean="0"/>
              <a:pPr/>
              <a:t>2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4746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421438" y="65065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F2FC2E-8C73-42EB-BA7F-0D957FEA31AA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7" name="Title 7"/>
          <p:cNvSpPr>
            <a:spLocks noGrp="1"/>
          </p:cNvSpPr>
          <p:nvPr>
            <p:ph type="title"/>
          </p:nvPr>
        </p:nvSpPr>
        <p:spPr>
          <a:xfrm>
            <a:off x="165100" y="188640"/>
            <a:ext cx="8799512" cy="857250"/>
          </a:xfrm>
        </p:spPr>
        <p:txBody>
          <a:bodyPr/>
          <a:lstStyle/>
          <a:p>
            <a:pPr eaLnBrk="1" hangingPunct="1"/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Gasto Devengado al 31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de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Agosto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 – Montos Miles </a:t>
            </a:r>
            <a:r>
              <a:rPr lang="es-ES_tradnl" altLang="es-CL" sz="1800" b="1" dirty="0">
                <a:latin typeface="Verdana" panose="020B0604030504040204" pitchFamily="34" charset="0"/>
                <a:ea typeface="ヒラギノ角ゴ Pro W3" pitchFamily="-84" charset="-128"/>
              </a:rPr>
              <a:t>$</a:t>
            </a:r>
            <a:endParaRPr lang="es-ES_tradnl" altLang="es-CL" sz="1800" b="1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638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9" name="Text Box 852"/>
          <p:cNvSpPr txBox="1">
            <a:spLocks noChangeArrowheads="1"/>
          </p:cNvSpPr>
          <p:nvPr/>
        </p:nvSpPr>
        <p:spPr bwMode="auto">
          <a:xfrm>
            <a:off x="580954" y="5730399"/>
            <a:ext cx="77819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No incorpora: Inversión Financiera (Subtítulo 32), Transferencias de Capital al Gobierno Central (Subtítulo 33 – 02), Deuda Flotante (Subtítulo 34) y Saldo Final de Caja (Subtítulo 35)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Fuente: DIPRES - SIGFE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447117"/>
              </p:ext>
            </p:extLst>
          </p:nvPr>
        </p:nvGraphicFramePr>
        <p:xfrm>
          <a:off x="580954" y="1268760"/>
          <a:ext cx="7879478" cy="4392489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513425"/>
                <a:gridCol w="1734931"/>
                <a:gridCol w="1779416"/>
                <a:gridCol w="1851706"/>
              </a:tblGrid>
              <a:tr h="62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REGION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MARCO DE EVALUACION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EJECUCION PRESUPUESTARIA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809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TARAPACA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44.453.847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27.588.406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62,1%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09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ANTOFAGASTA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61.125.519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39.399.855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64,5%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09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ATACAMA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62.072.277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23.746.794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38,3%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09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COQUIMBO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59.261.864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22.294.465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37,6%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09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VALPARAISO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73.359.251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40.785.723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55,6%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09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O'HIGGINS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64.330.566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36.557.582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56,8%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09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MAULE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70.560.057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43.124.873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61,1%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09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BIO - BIO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107.718.636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68.317.859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63,4%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09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ARAUCANIA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107.223.743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40.310.359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37,6%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09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LOS LAGOS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81.545.253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50.484.540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61,9%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09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AYSEN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54.681.367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27.886.546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51,0%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09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MAGALLANES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61.869.358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45.913.266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74,2%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09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METROPOLITANA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102.898.083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59.055.885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57,4%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09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LOS RIOS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45.769.537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25.386.553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55,5%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809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ARICA - PARINACOTA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35.953.804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18.602.700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51,7%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80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SUBTOTAL</a:t>
                      </a:r>
                      <a:endParaRPr lang="es-CL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 1.032.823.162 </a:t>
                      </a:r>
                      <a:endParaRPr lang="es-CL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     569.455.406 </a:t>
                      </a:r>
                      <a:endParaRPr lang="es-CL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55,1%</a:t>
                      </a:r>
                      <a:endParaRPr lang="es-CL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809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FONDEMA  - MAGALLANES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6.459.080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3.155.374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48,9%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809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1.039.282.242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572.610.780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55,1%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589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al 31 de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Agosto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de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</a:t>
            </a:r>
            <a:endParaRPr lang="es-CL" altLang="es-CL" sz="20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741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3597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0569860"/>
              </p:ext>
            </p:extLst>
          </p:nvPr>
        </p:nvGraphicFramePr>
        <p:xfrm>
          <a:off x="395536" y="1476375"/>
          <a:ext cx="8380164" cy="4502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17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611188" y="293688"/>
            <a:ext cx="8164512" cy="10477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Período 2006 - 2018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Mes</a:t>
            </a: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de </a:t>
            </a:r>
            <a:r>
              <a:rPr lang="es-ES_tradnl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Agosto</a:t>
            </a:r>
            <a:endParaRPr lang="es-CL" altLang="es-CL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700713" y="1125538"/>
            <a:ext cx="324167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59,0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(Agosto </a:t>
            </a: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2006 – 2018)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437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09017" y="6501605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9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408611"/>
              </p:ext>
            </p:extLst>
          </p:nvPr>
        </p:nvGraphicFramePr>
        <p:xfrm>
          <a:off x="723899" y="2132856"/>
          <a:ext cx="8051801" cy="393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4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165100" y="207966"/>
            <a:ext cx="8200430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Agosto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2017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- 2018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 de cada año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9460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459538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6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263650" y="-9328150"/>
          <a:ext cx="6967538" cy="4525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794"/>
                <a:gridCol w="969169"/>
                <a:gridCol w="1105958"/>
                <a:gridCol w="698500"/>
                <a:gridCol w="454025"/>
                <a:gridCol w="884767"/>
                <a:gridCol w="1012825"/>
                <a:gridCol w="698500"/>
              </a:tblGrid>
              <a:tr h="148535">
                <a:tc>
                  <a:txBody>
                    <a:bodyPr/>
                    <a:lstStyle/>
                    <a:p>
                      <a:pPr algn="l" fontAlgn="b"/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2014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2013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4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REGION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TARAPACA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33.195.112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19.906.073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37.185.388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22.384.036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67.085.869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48.005.743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71,6%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64.284.118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41.983.458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42.693.587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27.719.286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41.688.832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22.651.802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51.495.539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38.241.655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50.302.290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32.969.866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62.726.027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35.728.639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63.215.750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41.733.223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50.314.337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33.664.768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55.386.523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31.245.264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58.376.243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34.705.154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70.533.159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43.494.077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86.945.037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69.741.410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92.281.768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63.927.619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71.447.697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47.521.121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82.279.006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45.770.971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74.267.786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50.902.376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68.213.923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45.535.518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38.024.553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27.515.650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72,4%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36.135.038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22.346.369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35.753.436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23.545.121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35.904.154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23.742.059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105.821.919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66.997.871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63,3%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99.443.819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68.644.688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39.353.686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21.323.046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44.904.062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29.448.698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22.196.574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15.047.228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67,8%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27.281.105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15.392.998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TOTAL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839.697.402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560.565.141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869.038.933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551.270.645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63,4%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6" name="Flecha arriba 25"/>
          <p:cNvSpPr/>
          <p:nvPr/>
        </p:nvSpPr>
        <p:spPr>
          <a:xfrm>
            <a:off x="4267200" y="154209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27" name="Flecha arriba 26"/>
          <p:cNvSpPr/>
          <p:nvPr/>
        </p:nvSpPr>
        <p:spPr>
          <a:xfrm>
            <a:off x="4267200" y="155829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8" name="Flecha arriba 27"/>
          <p:cNvSpPr/>
          <p:nvPr/>
        </p:nvSpPr>
        <p:spPr>
          <a:xfrm>
            <a:off x="4267200" y="1590675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9" name="Flecha arriba 28"/>
          <p:cNvSpPr/>
          <p:nvPr/>
        </p:nvSpPr>
        <p:spPr>
          <a:xfrm>
            <a:off x="4267200" y="162306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0" name="Flecha arriba 29"/>
          <p:cNvSpPr/>
          <p:nvPr/>
        </p:nvSpPr>
        <p:spPr>
          <a:xfrm>
            <a:off x="4267200" y="1639252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1" name="Flecha arriba 30"/>
          <p:cNvSpPr/>
          <p:nvPr/>
        </p:nvSpPr>
        <p:spPr>
          <a:xfrm>
            <a:off x="4267200" y="167163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2" name="Flecha derecha 31"/>
          <p:cNvSpPr/>
          <p:nvPr/>
        </p:nvSpPr>
        <p:spPr>
          <a:xfrm>
            <a:off x="4295775" y="152781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33" name="Flecha abajo 32"/>
          <p:cNvSpPr/>
          <p:nvPr/>
        </p:nvSpPr>
        <p:spPr>
          <a:xfrm>
            <a:off x="4267200" y="150971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4" name="Flecha abajo 33"/>
          <p:cNvSpPr/>
          <p:nvPr/>
        </p:nvSpPr>
        <p:spPr>
          <a:xfrm>
            <a:off x="4267200" y="157448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5" name="Flecha abajo 34"/>
          <p:cNvSpPr/>
          <p:nvPr/>
        </p:nvSpPr>
        <p:spPr>
          <a:xfrm>
            <a:off x="4267200" y="160686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6" name="Flecha abajo 35"/>
          <p:cNvSpPr/>
          <p:nvPr/>
        </p:nvSpPr>
        <p:spPr>
          <a:xfrm>
            <a:off x="4267200" y="1687830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7" name="Flecha abajo 36"/>
          <p:cNvSpPr/>
          <p:nvPr/>
        </p:nvSpPr>
        <p:spPr>
          <a:xfrm>
            <a:off x="4267200" y="170402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8" name="Flecha abajo 37"/>
          <p:cNvSpPr/>
          <p:nvPr/>
        </p:nvSpPr>
        <p:spPr>
          <a:xfrm>
            <a:off x="4267200" y="1720215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9" name="Flecha abajo 38"/>
          <p:cNvSpPr/>
          <p:nvPr/>
        </p:nvSpPr>
        <p:spPr>
          <a:xfrm>
            <a:off x="4267200" y="173640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0" name="Flecha derecha 39"/>
          <p:cNvSpPr/>
          <p:nvPr/>
        </p:nvSpPr>
        <p:spPr>
          <a:xfrm>
            <a:off x="4267200" y="1655445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1" name="Flecha derecha 40"/>
          <p:cNvSpPr/>
          <p:nvPr/>
        </p:nvSpPr>
        <p:spPr>
          <a:xfrm>
            <a:off x="4267200" y="175260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4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695761"/>
              </p:ext>
            </p:extLst>
          </p:nvPr>
        </p:nvGraphicFramePr>
        <p:xfrm>
          <a:off x="539552" y="1413672"/>
          <a:ext cx="8208911" cy="453997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98337"/>
                <a:gridCol w="932104"/>
                <a:gridCol w="905971"/>
                <a:gridCol w="998892"/>
                <a:gridCol w="731745"/>
                <a:gridCol w="1001796"/>
                <a:gridCol w="1068581"/>
                <a:gridCol w="1071485"/>
              </a:tblGrid>
              <a:tr h="1303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REGION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2018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Estado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2017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6715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Marco Presupuestario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Gasto Devengado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%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Marco Presupuestario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Gasto Devengado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%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44.453.847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27.588.406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62,1%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Sube</a:t>
                      </a:r>
                      <a:endParaRPr lang="es-CL" sz="11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37.898.831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21.084.168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ANTOFAGASTA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61.125.519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39.399.855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E10202"/>
                          </a:solidFill>
                          <a:effectLst/>
                        </a:rPr>
                        <a:t>Baja</a:t>
                      </a:r>
                      <a:endParaRPr lang="es-CL" sz="1100" b="1" i="0" u="none" strike="noStrike" dirty="0">
                        <a:solidFill>
                          <a:srgbClr val="E1020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68.710.867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52.494.059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ATACAMA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62.072.277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23.746.794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38,3%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62.629.022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37.162.431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COQUIMBO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59.261.864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22.294.465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37,6%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62.386.442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39.866.399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63,9%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VALPARAISO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73.359.251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40.785.723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72.181.179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38.039.050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52,7%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O'HIGGINS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64.330.566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36.557.582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60.505.023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38.564.308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63,7%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MAULE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70.560.057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43.124.873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69.626.029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38.831.999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BIO - BIO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107.718.636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68.317.859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63,4%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114.076.473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73.426.536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ARAUCANIA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107.223.743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40.310.359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37,6%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101.779.233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60.921.526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LAGOS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81.545.253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50.484.540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82.514.708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46.571.945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AYSEN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54.681.367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27.886.546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51,0%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62.424.285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26.015.627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41,7%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61.869.358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45.913.266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54.361.174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37.353.352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68,7%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METROPOLITANA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102.898.083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59.055.885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57,4%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104.263.716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62.179.966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RIOS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45.769.537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25.386.553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44.235.093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24.432.652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ARICA - PARINACOTA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35.953.804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18.602.700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51,7%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31.546.305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18.563.046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58,8%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TOTAL</a:t>
                      </a:r>
                      <a:endParaRPr lang="es-C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   1.032.823.162 </a:t>
                      </a:r>
                      <a:endParaRPr lang="es-C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      569.455.406 </a:t>
                      </a:r>
                      <a:endParaRPr lang="es-C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55,1%</a:t>
                      </a:r>
                      <a:endParaRPr lang="es-C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      1.029.138.380 </a:t>
                      </a:r>
                      <a:endParaRPr lang="es-C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>
                          <a:solidFill>
                            <a:srgbClr val="0070C0"/>
                          </a:solidFill>
                          <a:effectLst/>
                        </a:rPr>
                        <a:t>         615.507.064 </a:t>
                      </a:r>
                      <a:endParaRPr lang="es-CL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59,8%</a:t>
                      </a:r>
                      <a:endParaRPr lang="es-C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FONDEMA  - 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6.459.080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3.155.374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48,9%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8.457.506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2.051.448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24,3%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1.039.282.242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572.610.780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55,1%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1.037.595.886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617.558.512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59,5%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6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119187" y="209939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Julio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– Agosto 2018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7</a:t>
            </a:fld>
            <a:endParaRPr lang="en-US" altLang="es-CL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553067"/>
              </p:ext>
            </p:extLst>
          </p:nvPr>
        </p:nvGraphicFramePr>
        <p:xfrm>
          <a:off x="323527" y="1352932"/>
          <a:ext cx="8424937" cy="466836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593335"/>
                <a:gridCol w="1099825"/>
                <a:gridCol w="1128025"/>
                <a:gridCol w="1173851"/>
                <a:gridCol w="1212627"/>
                <a:gridCol w="1131550"/>
                <a:gridCol w="1085724"/>
              </a:tblGrid>
              <a:tr h="666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REGION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JULIO 2018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EJECUCION JULIO 2018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AGOSTO 2018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EJECUCION AGOSTO 2018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Variación Mensual (M$)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Variación Mensual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2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22.583.952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51,5%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27.588.406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62,1%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5.004.454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10,6%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2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36.479.035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59,7%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39.399.855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64,5%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2.920.820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2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20.528.841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33,1%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23.746.794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38,3%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3.217.953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2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18.553.098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32,0%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22.294.465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37,6%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3.741.367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2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35.959.917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49,6%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40.785.723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55,6%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4.825.806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2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33.624.812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53,7%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36.557.582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56,8%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2.932.770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2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38.247.843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54,4%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43.124.873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61,1%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4.877.030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2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62.074.862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58,7%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68.317.859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63,4%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6.242.997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2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36.078.839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32,7%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40.310.359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37,6%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4.231.520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2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45.399.509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57,1%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50.484.540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61,9%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5.085.031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2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23.119.767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42,9%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27.886.546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51,0%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4.766.779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2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38.827.389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62,8%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45.913.266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74,2%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7.085.877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11,4%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2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52.819.456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51,7%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59.055.885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57,4%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6.236.429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2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22.571.688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51,8%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25.386.553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55,5%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2.814.865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2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16.241.868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43,5%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18.602.700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51,7%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2.360.832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8,3%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2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SUBTOTAL</a:t>
                      </a:r>
                      <a:endParaRPr lang="es-CL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503.110.876</a:t>
                      </a:r>
                      <a:endParaRPr lang="es-CL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49,1%</a:t>
                      </a:r>
                      <a:endParaRPr lang="es-CL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569.455.406</a:t>
                      </a:r>
                      <a:endParaRPr lang="es-CL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55,1%</a:t>
                      </a:r>
                      <a:endParaRPr lang="es-CL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66.344.530</a:t>
                      </a:r>
                      <a:endParaRPr lang="es-CL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6,1%</a:t>
                      </a:r>
                      <a:endParaRPr lang="es-CL" sz="10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2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FONDEMA  - 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2.537.474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39,3%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3.155.374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48,9%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617.900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9,6%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2303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505.648.350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49,0%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572.610.780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55,1%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66.962.430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6,1%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6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451600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165100" y="188640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Julio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– Agosto 2018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8</a:t>
            </a:fld>
            <a:endParaRPr lang="en-US" altLang="es-CL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8851803"/>
              </p:ext>
            </p:extLst>
          </p:nvPr>
        </p:nvGraphicFramePr>
        <p:xfrm>
          <a:off x="165100" y="1124744"/>
          <a:ext cx="8655372" cy="523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936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233363" y="188640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>
                <a:latin typeface="Verdana" panose="020B0604030504040204" pitchFamily="34" charset="0"/>
                <a:ea typeface="ヒラギノ角ゴ Pro W3" pitchFamily="-84" charset="-128"/>
              </a:rPr>
              <a:t>Variación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Mensual de la </a:t>
            </a:r>
            <a:r>
              <a:rPr lang="es-ES" altLang="es-CL" sz="1800" b="1" dirty="0">
                <a:latin typeface="Verdana" panose="020B0604030504040204" pitchFamily="34" charset="0"/>
                <a:ea typeface="ヒラギノ角ゴ Pro W3" pitchFamily="-84" charset="-128"/>
              </a:rPr>
              <a:t>Ejecución Presupuestaria 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9</a:t>
            </a:fld>
            <a:endParaRPr lang="en-US" altLang="es-CL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3733890"/>
              </p:ext>
            </p:extLst>
          </p:nvPr>
        </p:nvGraphicFramePr>
        <p:xfrm>
          <a:off x="233362" y="1331640"/>
          <a:ext cx="8587109" cy="4996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50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5449</TotalTime>
  <Words>2427</Words>
  <Application>Microsoft Office PowerPoint</Application>
  <PresentationFormat>Presentación en pantalla (4:3)</PresentationFormat>
  <Paragraphs>1214</Paragraphs>
  <Slides>16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6" baseType="lpstr">
      <vt:lpstr>MS PGothic</vt:lpstr>
      <vt:lpstr>MS PGothic</vt:lpstr>
      <vt:lpstr>Arial</vt:lpstr>
      <vt:lpstr>Calibri</vt:lpstr>
      <vt:lpstr>Century Gothic</vt:lpstr>
      <vt:lpstr>Verdana</vt:lpstr>
      <vt:lpstr>Verdana Bold</vt:lpstr>
      <vt:lpstr>ヒラギノ角ゴ Pro W3</vt:lpstr>
      <vt:lpstr>1_Office Theme</vt:lpstr>
      <vt:lpstr>Diseño personalizado</vt:lpstr>
      <vt:lpstr>Presentación de PowerPoint</vt:lpstr>
      <vt:lpstr>Presentación de PowerPoint</vt:lpstr>
      <vt:lpstr>Programa de Inversión Gobiernos Regionales Gasto Devengado al 31 de Agosto 2018 – Montos Miles $</vt:lpstr>
      <vt:lpstr>Programa de Inversión Gobiernos Regionales Ejecución Presupuestaria al 31 de Agosto de 2018</vt:lpstr>
      <vt:lpstr>Programa de Inversión Gobiernos Regionales Ejecución Presupuestaria Período 2006 - 2018 Mes de Agosto</vt:lpstr>
      <vt:lpstr>Programa de Inversión Gobiernos Regionales Ejecución Presupuestaria Comparativo Agosto 2017 - 2018 Montos en Miles de $ de cada año</vt:lpstr>
      <vt:lpstr>Presentación de PowerPoint</vt:lpstr>
      <vt:lpstr>Presentación de PowerPoint</vt:lpstr>
      <vt:lpstr>Presentación de PowerPoint</vt:lpstr>
      <vt:lpstr>Programa de Inversión Gobiernos Regionales Comparación Gasto Promedio respecto Agosto 2018  (montos en M$ de 2018)</vt:lpstr>
      <vt:lpstr>Programa de Inversión Gobiernos Regionales Ejecución Presupuestaria por Tipo de Gasto Agosto 2018 Montos en Miles de $</vt:lpstr>
      <vt:lpstr>Programa de Inversión Gobiernos Regionales Ejecución Presupuestaria por Tipo de Gasto Agosto 2018 Montos en Miles de $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Juan Humberto Miranda Vergara</cp:lastModifiedBy>
  <cp:revision>141</cp:revision>
  <cp:lastPrinted>2018-08-14T21:01:58Z</cp:lastPrinted>
  <dcterms:created xsi:type="dcterms:W3CDTF">2010-11-27T19:44:20Z</dcterms:created>
  <dcterms:modified xsi:type="dcterms:W3CDTF">2018-09-14T18:52:06Z</dcterms:modified>
</cp:coreProperties>
</file>