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3" r:id="rId1"/>
    <p:sldMasterId id="2147483852" r:id="rId2"/>
  </p:sldMasterIdLst>
  <p:notesMasterIdLst>
    <p:notesMasterId r:id="rId17"/>
  </p:notesMasterIdLst>
  <p:handoutMasterIdLst>
    <p:handoutMasterId r:id="rId18"/>
  </p:handoutMasterIdLst>
  <p:sldIdLst>
    <p:sldId id="275" r:id="rId3"/>
    <p:sldId id="304" r:id="rId4"/>
    <p:sldId id="349" r:id="rId5"/>
    <p:sldId id="350" r:id="rId6"/>
    <p:sldId id="351" r:id="rId7"/>
    <p:sldId id="360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359" r:id="rId16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7068"/>
    <a:srgbClr val="EF4143"/>
    <a:srgbClr val="E10202"/>
    <a:srgbClr val="404040"/>
    <a:srgbClr val="808080"/>
    <a:srgbClr val="CCCCCC"/>
    <a:srgbClr val="005FA1"/>
    <a:srgbClr val="FE4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1" autoAdjust="0"/>
    <p:restoredTop sz="94420" autoAdjust="0"/>
  </p:normalViewPr>
  <p:slideViewPr>
    <p:cSldViewPr snapToObjects="1">
      <p:cViewPr varScale="1">
        <p:scale>
          <a:sx n="116" d="100"/>
          <a:sy n="116" d="100"/>
        </p:scale>
        <p:origin x="1572" y="96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JUNIO%20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JUNIO%2020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JUNIO%202018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8\CONTROL%20DEL%20GASTO\GASTO%20MENSUAL\CONTROL%20GASTO%20JUNIO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8\CONTROL%20DEL%20GASTO\GASTO%20MENSUAL\CONTROL%20GASTO%20JUNIO%20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185754136015028E-2"/>
          <c:y val="0.10831132568777066"/>
          <c:w val="0.92653910892978031"/>
          <c:h val="0.6876766322971718"/>
        </c:manualLayout>
      </c:layout>
      <c:barChart>
        <c:barDir val="col"/>
        <c:grouping val="clustered"/>
        <c:varyColors val="0"/>
        <c:ser>
          <c:idx val="0"/>
          <c:order val="1"/>
          <c:tx>
            <c:v>Ejecución Gores</c:v>
          </c:tx>
          <c:spPr>
            <a:gradFill rotWithShape="1">
              <a:gsLst>
                <a:gs pos="0">
                  <a:schemeClr val="accent1">
                    <a:lumMod val="75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10"/>
            <c:invertIfNegative val="0"/>
            <c:bubble3D val="0"/>
            <c:spPr>
              <a:gradFill>
                <a:gsLst>
                  <a:gs pos="0">
                    <a:schemeClr val="accent1">
                      <a:lumMod val="75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5.2505849335847605E-4"/>
                  <c:y val="-5.7512929227041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017320882291807E-3"/>
                  <c:y val="6.353052022343361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391271951641182E-3"/>
                  <c:y val="-5.39947299486972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001897952002041E-3"/>
                  <c:y val="-5.3408708526818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262088580894272E-3"/>
                  <c:y val="-3.8684247309323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361647784845797E-3"/>
                  <c:y val="-2.9078465783493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2410828915053397E-4"/>
                  <c:y val="3.0174926359056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5397605033564483E-4"/>
                  <c:y val="-1.6282077166389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3033533586902253E-3"/>
                  <c:y val="2.74912381514445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6064971778223156E-3"/>
                  <c:y val="-2.1492698028131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8.5602306201432395E-6"/>
                  <c:y val="-6.59035963699803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1816840095078976E-3"/>
                  <c:y val="-4.2299150476012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-2.3347466182111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1332070513224905E-3"/>
                  <c:y val="-4.0460948298622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5537749035252704E-3"/>
                  <c:y val="2.45259283417975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'Carpeta Subsecretario'!$A$6:$A$20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'Carpeta Subsecretario'!$N$6:$N$20</c:f>
              <c:numCache>
                <c:formatCode>0.0%</c:formatCode>
                <c:ptCount val="15"/>
                <c:pt idx="0">
                  <c:v>0.44134797807961723</c:v>
                </c:pt>
                <c:pt idx="1">
                  <c:v>0.50580622328017388</c:v>
                </c:pt>
                <c:pt idx="2">
                  <c:v>0.28537160067788336</c:v>
                </c:pt>
                <c:pt idx="3">
                  <c:v>0.25465112385678129</c:v>
                </c:pt>
                <c:pt idx="4">
                  <c:v>0.41410912800308913</c:v>
                </c:pt>
                <c:pt idx="5">
                  <c:v>0.48651739180442788</c:v>
                </c:pt>
                <c:pt idx="6">
                  <c:v>0.50158587276071775</c:v>
                </c:pt>
                <c:pt idx="7">
                  <c:v>0.53031277760006679</c:v>
                </c:pt>
                <c:pt idx="8">
                  <c:v>0.29416029051359427</c:v>
                </c:pt>
                <c:pt idx="9">
                  <c:v>0.50657297875555307</c:v>
                </c:pt>
                <c:pt idx="10">
                  <c:v>0.38001745939231407</c:v>
                </c:pt>
                <c:pt idx="11">
                  <c:v>0.56036761042751482</c:v>
                </c:pt>
                <c:pt idx="12">
                  <c:v>0.47242353978355128</c:v>
                </c:pt>
                <c:pt idx="13">
                  <c:v>0.44983577364590366</c:v>
                </c:pt>
                <c:pt idx="14">
                  <c:v>0.36974804451265447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84364848"/>
        <c:axId val="484367648"/>
      </c:barChart>
      <c:lineChart>
        <c:grouping val="standard"/>
        <c:varyColors val="0"/>
        <c:ser>
          <c:idx val="1"/>
          <c:order val="0"/>
          <c:tx>
            <c:v>Promedio Nacional</c:v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'Carpeta Subsecretario'!$A$6:$A$20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'Carpeta Subsecretario'!$P$6:$P$20</c:f>
              <c:numCache>
                <c:formatCode>0.0%</c:formatCode>
                <c:ptCount val="15"/>
                <c:pt idx="0">
                  <c:v>0.43373470071333603</c:v>
                </c:pt>
                <c:pt idx="1">
                  <c:v>0.43373470071333603</c:v>
                </c:pt>
                <c:pt idx="2">
                  <c:v>0.43373470071333603</c:v>
                </c:pt>
                <c:pt idx="3">
                  <c:v>0.43373470071333603</c:v>
                </c:pt>
                <c:pt idx="4">
                  <c:v>0.43373470071333603</c:v>
                </c:pt>
                <c:pt idx="5">
                  <c:v>0.43373470071333603</c:v>
                </c:pt>
                <c:pt idx="6">
                  <c:v>0.43373470071333603</c:v>
                </c:pt>
                <c:pt idx="7">
                  <c:v>0.43373470071333603</c:v>
                </c:pt>
                <c:pt idx="8">
                  <c:v>0.43373470071333603</c:v>
                </c:pt>
                <c:pt idx="9">
                  <c:v>0.43373470071333603</c:v>
                </c:pt>
                <c:pt idx="10">
                  <c:v>0.43373470071333603</c:v>
                </c:pt>
                <c:pt idx="11">
                  <c:v>0.43373470071333603</c:v>
                </c:pt>
                <c:pt idx="12">
                  <c:v>0.43373470071333603</c:v>
                </c:pt>
                <c:pt idx="13">
                  <c:v>0.43373470071333603</c:v>
                </c:pt>
                <c:pt idx="14">
                  <c:v>0.43373470071333603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4364848"/>
        <c:axId val="484367648"/>
      </c:lineChart>
      <c:valAx>
        <c:axId val="484367648"/>
        <c:scaling>
          <c:orientation val="minMax"/>
          <c:max val="0.60000000000000009"/>
          <c:min val="0"/>
        </c:scaling>
        <c:delete val="0"/>
        <c:axPos val="r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4364848"/>
        <c:crosses val="max"/>
        <c:crossBetween val="between"/>
      </c:valAx>
      <c:catAx>
        <c:axId val="48436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43676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pattFill prst="dkDnDiag">
              <a:fgClr>
                <a:schemeClr val="tx2">
                  <a:lumMod val="20000"/>
                  <a:lumOff val="80000"/>
                </a:schemeClr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8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9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0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1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Lbls>
            <c:dLbl>
              <c:idx val="0"/>
              <c:layout>
                <c:manualLayout>
                  <c:x val="-3.0692512147282329E-3"/>
                  <c:y val="-8.178816357633306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910001874114872E-3"/>
                  <c:y val="-1.23456946913893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527054878778048E-4"/>
                  <c:y val="-2.54780289560579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811788013868251E-3"/>
                  <c:y val="-6.2826781932869255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264238354650338E-17"/>
                  <c:y val="-4.26230115323518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1395701408908815E-4"/>
                  <c:y val="-3.08613157226314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768796819494057E-3"/>
                  <c:y val="-3.489712979425961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473179851315254E-2"/>
                      <c:h val="5.1564643129286256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1.4710994471920009E-3"/>
                  <c:y val="-1.83180086360173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2682870577650887E-3"/>
                  <c:y val="-4.83357886715774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6834742935153181E-3"/>
                  <c:y val="9.27254254508508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-1.01691743212443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"/>
                  <c:y val="-3.5140716281432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1566636763818164E-16"/>
                  <c:y val="-6.49987299974599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'Carpeta Subsecretario'!$B$5:$N$5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'Carpeta Subsecretario'!$B$21:$N$21</c:f>
              <c:numCache>
                <c:formatCode>0.0%</c:formatCode>
                <c:ptCount val="13"/>
                <c:pt idx="0">
                  <c:v>0.33780883656910687</c:v>
                </c:pt>
                <c:pt idx="1">
                  <c:v>0.46865116012139785</c:v>
                </c:pt>
                <c:pt idx="2">
                  <c:v>0.49329099211859168</c:v>
                </c:pt>
                <c:pt idx="3">
                  <c:v>0.56142886518281065</c:v>
                </c:pt>
                <c:pt idx="4">
                  <c:v>0.5129101421126312</c:v>
                </c:pt>
                <c:pt idx="5">
                  <c:v>0.45612503628076195</c:v>
                </c:pt>
                <c:pt idx="6">
                  <c:v>0.4637784221954086</c:v>
                </c:pt>
                <c:pt idx="7">
                  <c:v>0.50352917765024874</c:v>
                </c:pt>
                <c:pt idx="8">
                  <c:v>0.4984932229654066</c:v>
                </c:pt>
                <c:pt idx="9">
                  <c:v>0.49319490404034128</c:v>
                </c:pt>
                <c:pt idx="10">
                  <c:v>0.50607552858286653</c:v>
                </c:pt>
                <c:pt idx="11">
                  <c:v>0.4943281324154814</c:v>
                </c:pt>
                <c:pt idx="12">
                  <c:v>0.43373470071333603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axId val="465083072"/>
        <c:axId val="465086992"/>
      </c:barChart>
      <c:lineChart>
        <c:grouping val="standard"/>
        <c:varyColors val="0"/>
        <c:ser>
          <c:idx val="1"/>
          <c:order val="1"/>
          <c:marker>
            <c:symbol val="none"/>
          </c:marker>
          <c:val>
            <c:numRef>
              <c:f>'Carpeta Subsecretario'!$B$22:$N$22</c:f>
              <c:numCache>
                <c:formatCode>0.0%</c:formatCode>
                <c:ptCount val="13"/>
                <c:pt idx="0">
                  <c:v>0.47871916314987606</c:v>
                </c:pt>
                <c:pt idx="1">
                  <c:v>0.47871916314987606</c:v>
                </c:pt>
                <c:pt idx="2">
                  <c:v>0.47871916314987606</c:v>
                </c:pt>
                <c:pt idx="3">
                  <c:v>0.47871916314987606</c:v>
                </c:pt>
                <c:pt idx="4">
                  <c:v>0.47871916314987606</c:v>
                </c:pt>
                <c:pt idx="5">
                  <c:v>0.47871916314987606</c:v>
                </c:pt>
                <c:pt idx="6">
                  <c:v>0.47871916314987606</c:v>
                </c:pt>
                <c:pt idx="7">
                  <c:v>0.47871916314987606</c:v>
                </c:pt>
                <c:pt idx="8">
                  <c:v>0.47871916314987606</c:v>
                </c:pt>
                <c:pt idx="9">
                  <c:v>0.47871916314987606</c:v>
                </c:pt>
                <c:pt idx="10">
                  <c:v>0.47871916314987606</c:v>
                </c:pt>
                <c:pt idx="11">
                  <c:v>0.47871916314987606</c:v>
                </c:pt>
                <c:pt idx="12">
                  <c:v>0.47871916314987606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5083072"/>
        <c:axId val="465086992"/>
      </c:lineChart>
      <c:catAx>
        <c:axId val="46508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5086992"/>
        <c:crosses val="autoZero"/>
        <c:auto val="1"/>
        <c:lblAlgn val="ctr"/>
        <c:lblOffset val="100"/>
        <c:noMultiLvlLbl val="0"/>
      </c:catAx>
      <c:valAx>
        <c:axId val="465086992"/>
        <c:scaling>
          <c:orientation val="minMax"/>
          <c:max val="0.60000000000000009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5083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456861663819004"/>
          <c:y val="0.32889006323873943"/>
          <c:w val="0.633450554616379"/>
          <c:h val="0.5165626779873991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24339839265212401"/>
                  <c:y val="-3.28113348247576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9462398986669591"/>
                  <c:y val="-0.1491424310216256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956367113043585E-2"/>
                  <c:y val="-0.1789709172259507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790422078910669"/>
                  <c:y val="-0.1014168530947054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1682079763231452"/>
                  <c:y val="-1.19313944817300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6739380022962113E-2"/>
                  <c:y val="-1.193139448173016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s-CL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RESUMEN!$B$79:$G$79</c:f>
              <c:strCache>
                <c:ptCount val="6"/>
                <c:pt idx="0">
                  <c:v>ESTUDIOS PROPIOS DEL GIRO</c:v>
                </c:pt>
                <c:pt idx="1">
                  <c:v>TRANSFERENCIAS CORRIENTES</c:v>
                </c:pt>
                <c:pt idx="2">
                  <c:v>OTROS GASTOS CORRIENTES</c:v>
                </c:pt>
                <c:pt idx="3">
                  <c:v>ACTIVOS NO FINANCIEROS</c:v>
                </c:pt>
                <c:pt idx="4">
                  <c:v>TRANSFERENCIAS DE CAPITAL</c:v>
                </c:pt>
                <c:pt idx="5">
                  <c:v>INVERSION EN OBRAS (EMPLEO)</c:v>
                </c:pt>
              </c:strCache>
            </c:strRef>
          </c:cat>
          <c:val>
            <c:numRef>
              <c:f>RESUMEN!$B$97:$G$97</c:f>
              <c:numCache>
                <c:formatCode>_(* #,##0_);_(* \(#,##0\);_(* "-"??_);_(@_)</c:formatCode>
                <c:ptCount val="6"/>
                <c:pt idx="0">
                  <c:v>539511</c:v>
                </c:pt>
                <c:pt idx="1">
                  <c:v>26489274.785999998</c:v>
                </c:pt>
                <c:pt idx="2">
                  <c:v>811503</c:v>
                </c:pt>
                <c:pt idx="3">
                  <c:v>32001903.796</c:v>
                </c:pt>
                <c:pt idx="4">
                  <c:v>55797149.406000003</c:v>
                </c:pt>
                <c:pt idx="5">
                  <c:v>331470174.05799997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132560679251342"/>
          <c:y val="0.20675944333996021"/>
          <c:w val="0.67897030117579338"/>
          <c:h val="0.58846855872638193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10445746469764318"/>
                  <c:y val="-2.585745370297897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9347719735172346E-6"/>
                  <c:y val="5.377874485371231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331118334928506E-2"/>
                  <c:y val="3.451667945085393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8401674162009823E-2"/>
                  <c:y val="-5.6559331673998008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3326481297856496"/>
                  <c:y val="-8.508536740363258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422496021408975E-2"/>
                  <c:y val="-6.19637555245952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bestFit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'Transferencias Subt.33'!$B$168:$F$168</c:f>
              <c:strCache>
                <c:ptCount val="5"/>
                <c:pt idx="0">
                  <c:v>Programa Mejoramiento Barrios</c:v>
                </c:pt>
                <c:pt idx="1">
                  <c:v>Fondo Regional Iniciativa Local (FRIL)</c:v>
                </c:pt>
                <c:pt idx="2">
                  <c:v>Transferencias Municipios </c:v>
                </c:pt>
                <c:pt idx="3">
                  <c:v>Transferencias FIC - Fomento Productivo</c:v>
                </c:pt>
                <c:pt idx="4">
                  <c:v>Transferencias al Sector Privado</c:v>
                </c:pt>
              </c:strCache>
            </c:strRef>
          </c:cat>
          <c:val>
            <c:numRef>
              <c:f>'Transferencias Subt.33'!$B$186:$F$186</c:f>
              <c:numCache>
                <c:formatCode>_-* #,##0_-;\-* #,##0_-;_-* "-"??_-;_-@_-</c:formatCode>
                <c:ptCount val="5"/>
                <c:pt idx="0">
                  <c:v>11546122</c:v>
                </c:pt>
                <c:pt idx="1">
                  <c:v>30370664.912999999</c:v>
                </c:pt>
                <c:pt idx="2">
                  <c:v>15067544.556</c:v>
                </c:pt>
                <c:pt idx="3">
                  <c:v>22544364.905999999</c:v>
                </c:pt>
                <c:pt idx="4">
                  <c:v>33252784.5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2009799765172716"/>
          <c:y val="0.28514268420297106"/>
          <c:w val="0.55953271000992577"/>
          <c:h val="0.536152258250136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21705378715077833"/>
                  <c:y val="-9.859035838726504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3544250677274611"/>
                  <c:y val="-7.1532723560560696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509704340981627E-3"/>
                  <c:y val="6.425278280394758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8635778300590051E-2"/>
                  <c:y val="4.7333062317537679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013213067219962E-2"/>
                  <c:y val="3.038549225330934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7208240370174235"/>
                  <c:y val="2.509226925773261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4839947101430404"/>
                  <c:y val="-0.1214025207674702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6674827168103436E-2"/>
                  <c:y val="-0.1287447914777887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'Activos No Financieros'!$D$2:$K$2</c:f>
              <c:strCache>
                <c:ptCount val="8"/>
                <c:pt idx="0">
                  <c:v>Terrenos</c:v>
                </c:pt>
                <c:pt idx="1">
                  <c:v>Edificios</c:v>
                </c:pt>
                <c:pt idx="2">
                  <c:v>Vehículos</c:v>
                </c:pt>
                <c:pt idx="3">
                  <c:v>Mobiliarios y Otros</c:v>
                </c:pt>
                <c:pt idx="4">
                  <c:v>Máquinas y Equipos</c:v>
                </c:pt>
                <c:pt idx="5">
                  <c:v>Equipos Informáticos</c:v>
                </c:pt>
                <c:pt idx="6">
                  <c:v>Programas Informáticos</c:v>
                </c:pt>
                <c:pt idx="7">
                  <c:v>Otros activos no Financieros</c:v>
                </c:pt>
              </c:strCache>
            </c:strRef>
          </c:cat>
          <c:val>
            <c:numRef>
              <c:f>'Activos No Financieros'!$D$18:$K$18</c:f>
              <c:numCache>
                <c:formatCode>_(* #,##0_);_(* \(#,##0\);_(* "-"??_);_(@_)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13930795.852</c:v>
                </c:pt>
                <c:pt idx="3">
                  <c:v>3962648.4950000001</c:v>
                </c:pt>
                <c:pt idx="4">
                  <c:v>13277346.272</c:v>
                </c:pt>
                <c:pt idx="5">
                  <c:v>314437.17700000003</c:v>
                </c:pt>
                <c:pt idx="6">
                  <c:v>108469</c:v>
                </c:pt>
                <c:pt idx="7">
                  <c:v>408205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1587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E5305A-F35E-4FC9-860F-AA70ED88E2F8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5366" name="Picture 5" descr="logoSUBDERE-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154" y="-12911"/>
            <a:ext cx="1025596" cy="929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777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D89A376-B353-4B53-998F-4292FC962BD0}" type="datetime1">
              <a:rPr lang="en-US" altLang="es-CL"/>
              <a:pPr/>
              <a:t>7/25/2018</a:t>
            </a:fld>
            <a:endParaRPr lang="en-US" alt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9099599-95F4-4EB5-8925-1B9B12402EBE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7912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9599-95F4-4EB5-8925-1B9B12402EBE}" type="slidenum">
              <a:rPr lang="en-US" altLang="es-CL" smtClean="0"/>
              <a:pPr/>
              <a:t>1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53854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ea typeface="ヒラギノ角ゴ Pro W3"/>
              <a:cs typeface="ヒラギノ角ゴ Pro W3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fld id="{5B17E531-CCD2-4DE3-A09A-B245BD94EFD1}" type="slidenum">
              <a:rPr lang="en-US" altLang="es-CL" sz="1200">
                <a:latin typeface="Calibri" pitchFamily="34" charset="0"/>
              </a:rPr>
              <a:pPr/>
              <a:t>2</a:t>
            </a:fld>
            <a:endParaRPr lang="en-US" altLang="es-CL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9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9599-95F4-4EB5-8925-1B9B12402EBE}" type="slidenum">
              <a:rPr lang="en-US" altLang="es-CL" smtClean="0"/>
              <a:pPr/>
              <a:t>7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385528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9599-95F4-4EB5-8925-1B9B12402EBE}" type="slidenum">
              <a:rPr lang="en-US" altLang="es-CL" smtClean="0"/>
              <a:pPr/>
              <a:t>10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199525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dirty="0" smtClean="0">
              <a:ea typeface="ヒラギノ角ゴ Pro W3" pitchFamily="-84" charset="-128"/>
            </a:endParaRPr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C18EA254-9CBB-418F-9D5C-79E207F3E130}" type="slidenum">
              <a:rPr lang="en-US" altLang="es-CL" sz="1200" smtClean="0">
                <a:latin typeface="Calibri" panose="020F0502020204030204" pitchFamily="34" charset="0"/>
              </a:rPr>
              <a:pPr/>
              <a:t>11</a:t>
            </a:fld>
            <a:endParaRPr lang="en-US" altLang="es-CL" sz="120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350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7EE5E-5974-43EB-9308-1AA63EB3C23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8106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12770D-B3F6-472B-9612-2BB23FE0BF15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864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51AD55-E520-4EC4-B6E2-AAFFCD1B3B1D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1936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013A6-FD23-4CE2-90DB-FC1808D84CF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498912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BCBFC-5A70-4C14-B0EF-F3602CB4104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828996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0A2BB-9417-4B88-BE03-D660EECC69EA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97920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4274E-8E1C-4744-9FBA-E91BC5FE6AB4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4217754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C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CCA0E-DCA3-4A12-B893-234C08BDC6E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15303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C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789B8-8064-4E0B-965D-E7F3EE7D8608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096899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C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4C4BB-10DD-48A5-BB46-FA5D5A72AEB5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875833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2DF1B-D47B-47AA-A01C-63B1D10AD98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7542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1DD7BA-F7A8-42A1-A0D9-C835D76E1134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33386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AA58F-84CE-47CE-8B3C-B9A4FBD3FA39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789933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F1106-74E3-4ACA-864D-63B010DD94C2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526605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6A33E-856C-46FE-B27C-D6791362B710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61306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FA743-DD95-47CD-B6C3-E1FEE8D8677C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1057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endParaRPr lang="en-US" alt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A6666-8DD9-4311-89FD-DAACBC26596A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522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endParaRPr lang="en-US" alt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F9C78-9464-412E-86B3-0406853743E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18825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360159-E7C9-4F8A-BA8F-FAC08D943EAF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8912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DFCFF8-C9A6-4591-B9FF-5291C0CD4156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4088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E96976-D0EB-4034-BE62-737EEAE3F6B3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0989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706322-3967-48D7-A221-FAEF9A24C4FB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0280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fld id="{1CEC7E8F-3A66-4121-A34A-D310EEE2B57C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030" name="Picture 1" descr="LOGOSUBDERE-05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ヒラギノ角ゴ Pro W3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Clic para editar título</a:t>
            </a:r>
            <a:endParaRPr lang="es-ES" altLang="es-CL" smtClean="0"/>
          </a:p>
        </p:txBody>
      </p:sp>
      <p:sp>
        <p:nvSpPr>
          <p:cNvPr id="2051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Haga clic para modificar el estilo de texto del patrón</a:t>
            </a:r>
          </a:p>
          <a:p>
            <a:pPr lvl="1"/>
            <a:r>
              <a:rPr lang="es-ES_tradnl" altLang="es-CL" smtClean="0"/>
              <a:t>Segundo nivel</a:t>
            </a:r>
          </a:p>
          <a:p>
            <a:pPr lvl="2"/>
            <a:r>
              <a:rPr lang="es-ES_tradnl" altLang="es-CL" smtClean="0"/>
              <a:t>Tercer nivel</a:t>
            </a:r>
          </a:p>
          <a:p>
            <a:pPr lvl="3"/>
            <a:r>
              <a:rPr lang="es-ES_tradnl" altLang="es-CL" smtClean="0"/>
              <a:t>Cuarto nivel</a:t>
            </a:r>
          </a:p>
          <a:p>
            <a:pPr lvl="4"/>
            <a:r>
              <a:rPr lang="es-ES_tradnl" altLang="es-CL" smtClean="0"/>
              <a:t>Quinto nivel</a:t>
            </a:r>
            <a:endParaRPr lang="es-ES" altLang="es-CL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65732D1-067E-4A96-BC9C-CC7892BE7E85}" type="slidenum">
              <a:rPr lang="es-ES" altLang="es-CL"/>
              <a:pPr/>
              <a:t>‹Nº›</a:t>
            </a:fld>
            <a:endParaRPr lang="es-ES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portadaPPTNUEVA-0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0" r="5350"/>
          <a:stretch>
            <a:fillRect/>
          </a:stretch>
        </p:blipFill>
        <p:spPr bwMode="auto">
          <a:xfrm>
            <a:off x="0" y="-15875"/>
            <a:ext cx="9144000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C4BB-10DD-48A5-BB46-FA5D5A72AEB5}" type="slidenum">
              <a:rPr lang="es-ES" altLang="es-CL" smtClean="0"/>
              <a:pPr/>
              <a:t>1</a:t>
            </a:fld>
            <a:endParaRPr lang="es-ES" alt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131763" y="188913"/>
            <a:ext cx="8164512" cy="962025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Junio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2532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10300" y="643096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10</a:t>
            </a:r>
            <a:endParaRPr lang="en-US" altLang="es-CL" sz="1000" dirty="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6" name="Chart 15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2947482"/>
              </p:ext>
            </p:extLst>
          </p:nvPr>
        </p:nvGraphicFramePr>
        <p:xfrm>
          <a:off x="467545" y="1412776"/>
          <a:ext cx="8064896" cy="4448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941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 txBox="1">
            <a:spLocks/>
          </p:cNvSpPr>
          <p:nvPr/>
        </p:nvSpPr>
        <p:spPr bwMode="auto">
          <a:xfrm>
            <a:off x="251520" y="229888"/>
            <a:ext cx="8164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Junio 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Transferencias de Capital 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23556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72200" y="6355422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11</a:t>
            </a:r>
            <a:endParaRPr lang="en-US" altLang="es-CL" sz="1000" dirty="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095013"/>
              </p:ext>
            </p:extLst>
          </p:nvPr>
        </p:nvGraphicFramePr>
        <p:xfrm>
          <a:off x="395535" y="1372879"/>
          <a:ext cx="8352930" cy="4360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1102"/>
                <a:gridCol w="1232229"/>
                <a:gridCol w="1228779"/>
                <a:gridCol w="1107971"/>
                <a:gridCol w="1066551"/>
                <a:gridCol w="1107971"/>
                <a:gridCol w="1118327"/>
              </a:tblGrid>
              <a:tr h="622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Región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Programa Mejoramiento Barrios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Fondo Regional Iniciativa Local (FRIL)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Transferencias Municipios 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Transferencias FIC - Fomento Productivo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Transferencias al Sector Privado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7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TARAPACA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1.152.923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1.266.898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1.322.159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3.741.980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7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ANTOFAGASTA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1.290.069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1.564.477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2.854.546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7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ATACAMA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828.146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38.590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866.736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7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COQUIMBO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1.714.891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387.780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168.255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424.264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2.695.190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7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VALPARAISO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2.383.248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1.329.252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1.276.206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4.988.706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7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O'HIGGINS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4.838.081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2.962.637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312.712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463.481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3.833.634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12.410.545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7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MAULE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258.457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3.904.656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5.941.995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2.277.954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12.383.062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7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BIO - BIO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4.325.942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4.761.032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10.670.404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3.722.057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8.552.794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32.032.229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7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ARAUCANIA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18.187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1.143.810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150.747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5.110.440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6.423.184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7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LOS LAGOS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390.564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5.146.291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2.036.159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2.478.991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10.052.005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7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AYSEN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2.026.210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3.158.003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443.087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5.627.300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7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MAGALLANES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2.209.387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471.706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512.777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3.193.870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7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METROPOLITANA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2.613.755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4.084.429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680.254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2.821.712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10.200.149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7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LOS RIOS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1.343.388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17.899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2.105.862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3.467.149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7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ARICA - PARINACOTA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335.548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81.051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352.490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769.089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7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11.546.122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30.370.665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15.067.545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21.605.972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33.115.437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111.705.740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7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FONDEMA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938.393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137.348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1.075.741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7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TOTAL GENERAL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11.546.122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30.370.665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15.067.545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22.544.365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33.252.785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112.781.481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81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 txBox="1">
            <a:spLocks/>
          </p:cNvSpPr>
          <p:nvPr/>
        </p:nvSpPr>
        <p:spPr bwMode="auto">
          <a:xfrm>
            <a:off x="323528" y="333375"/>
            <a:ext cx="8164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Junio 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Transferencias de Capital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25604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10300" y="643096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12</a:t>
            </a:r>
            <a:endParaRPr lang="en-US" altLang="es-CL" sz="1000" dirty="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9822967"/>
              </p:ext>
            </p:extLst>
          </p:nvPr>
        </p:nvGraphicFramePr>
        <p:xfrm>
          <a:off x="467544" y="1412776"/>
          <a:ext cx="8242747" cy="4791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24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 txBox="1">
            <a:spLocks/>
          </p:cNvSpPr>
          <p:nvPr/>
        </p:nvSpPr>
        <p:spPr bwMode="auto">
          <a:xfrm>
            <a:off x="251520" y="188640"/>
            <a:ext cx="8164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Junio </a:t>
            </a: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/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Adquisición 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26628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10300" y="643096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13</a:t>
            </a:r>
            <a:endParaRPr lang="en-US" altLang="es-CL" sz="1000" dirty="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862575"/>
              </p:ext>
            </p:extLst>
          </p:nvPr>
        </p:nvGraphicFramePr>
        <p:xfrm>
          <a:off x="484188" y="1484787"/>
          <a:ext cx="8177211" cy="4248473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180413"/>
                <a:gridCol w="799635"/>
                <a:gridCol w="761556"/>
                <a:gridCol w="761556"/>
                <a:gridCol w="761556"/>
                <a:gridCol w="761556"/>
                <a:gridCol w="761556"/>
                <a:gridCol w="761556"/>
                <a:gridCol w="866271"/>
                <a:gridCol w="761556"/>
              </a:tblGrid>
              <a:tr h="644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Región</a:t>
                      </a:r>
                      <a:endParaRPr lang="es-CL" sz="105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Terrenos</a:t>
                      </a:r>
                      <a:endParaRPr lang="es-CL" sz="105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Edificios</a:t>
                      </a:r>
                      <a:endParaRPr lang="es-CL" sz="105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Vehículos</a:t>
                      </a:r>
                      <a:endParaRPr lang="es-CL" sz="105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Mobiliarios y Otros</a:t>
                      </a:r>
                      <a:endParaRPr lang="es-CL" sz="105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Máquinas y Equipos</a:t>
                      </a:r>
                      <a:endParaRPr lang="es-CL" sz="105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Equipos Informáticos</a:t>
                      </a:r>
                      <a:endParaRPr lang="es-CL" sz="105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Programas Informáticos</a:t>
                      </a:r>
                      <a:endParaRPr lang="es-CL" sz="105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Otros activos no Financieros</a:t>
                      </a:r>
                      <a:endParaRPr lang="es-CL" sz="105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Total</a:t>
                      </a:r>
                      <a:endParaRPr lang="es-CL" sz="105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TARAPACA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719.396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624.791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1.344.187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ANTOFAGASTA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715.358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31.816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174.793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921.967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ATACAMA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16.936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230.297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12.870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260.103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COQUIMBO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VALPARAISO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2.229.226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610.546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1.528.468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107.500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81.800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4.557.540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O'HIGGINS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1.357.742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237.819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14.404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139.769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969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1.750.703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MAULE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2.194.529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1.651.915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14.765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3.861.209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BIO - BIO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354.949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52.853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697.509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1.105.311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ARAUCANIA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802.822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1.217.006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2.019.828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LAGOS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2.593.520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690.975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1.450.863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4.735.358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AYSEN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15.890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301.653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313.910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631.453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MAGALLANES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415.477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1.325.428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1.740.905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METROPOLITANA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2.268.219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2.321.703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3.132.553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147.033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7.869.509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RIOS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153.370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250.451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403.821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675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ARICA - PARINACOTA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110.298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677.215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12.495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800.008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675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TOTAL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     -  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   -  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13.930.796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3.962.648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13.277.346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314.437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108.469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408.205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32.001.902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1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 txBox="1">
            <a:spLocks/>
          </p:cNvSpPr>
          <p:nvPr/>
        </p:nvSpPr>
        <p:spPr bwMode="auto">
          <a:xfrm>
            <a:off x="387029" y="260648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Junio 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Adquisición 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27652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10300" y="643096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14</a:t>
            </a:r>
            <a:endParaRPr lang="en-US" altLang="es-CL" sz="1000" dirty="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3548940"/>
              </p:ext>
            </p:extLst>
          </p:nvPr>
        </p:nvGraphicFramePr>
        <p:xfrm>
          <a:off x="539551" y="1403648"/>
          <a:ext cx="8208913" cy="4784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666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LOGOSUBDERE-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304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23528" y="3552811"/>
            <a:ext cx="8713788" cy="117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s-CL" altLang="es-CL" sz="24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Informe de Ejecución Presupuestaria</a:t>
            </a:r>
            <a: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/>
            </a:r>
            <a:b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</a:br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Programa de Inversión de los Gobiernos Regionales</a:t>
            </a:r>
          </a:p>
          <a:p>
            <a:pPr eaLnBrk="1" hangingPunct="1"/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Al </a:t>
            </a:r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30 </a:t>
            </a:r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de </a:t>
            </a:r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Junio </a:t>
            </a:r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de </a:t>
            </a:r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2018</a:t>
            </a:r>
            <a:endParaRPr lang="es-ES_tradnl" altLang="es-CL" sz="2700" b="1" dirty="0" smtClean="0">
              <a:solidFill>
                <a:srgbClr val="005FA1"/>
              </a:solidFill>
              <a:latin typeface="Verdana" panose="020B0604030504040204" pitchFamily="34" charset="0"/>
              <a:ea typeface="ヒラギノ角ゴ Pro W3" pitchFamily="-84" charset="-128"/>
              <a:sym typeface="Verdana Bold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46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421438" y="6506564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F2FC2E-8C73-42EB-BA7F-0D957FEA31AA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7" name="Title 7"/>
          <p:cNvSpPr>
            <a:spLocks noGrp="1"/>
          </p:cNvSpPr>
          <p:nvPr>
            <p:ph type="title"/>
          </p:nvPr>
        </p:nvSpPr>
        <p:spPr>
          <a:xfrm>
            <a:off x="165100" y="188640"/>
            <a:ext cx="8799512" cy="857250"/>
          </a:xfrm>
        </p:spPr>
        <p:txBody>
          <a:bodyPr/>
          <a:lstStyle/>
          <a:p>
            <a:pPr eaLnBrk="1" hangingPunct="1"/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Gasto Devengado al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30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de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Junio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 – Montos Miles </a:t>
            </a:r>
            <a:r>
              <a:rPr lang="es-ES_tradnl" altLang="es-CL" sz="1800" b="1" dirty="0">
                <a:latin typeface="Verdana" panose="020B0604030504040204" pitchFamily="34" charset="0"/>
                <a:ea typeface="ヒラギノ角ゴ Pro W3" pitchFamily="-84" charset="-128"/>
              </a:rPr>
              <a:t>$</a:t>
            </a:r>
            <a:endParaRPr lang="es-ES_tradnl" altLang="es-CL" sz="1800" b="1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638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9" name="Text Box 852"/>
          <p:cNvSpPr txBox="1">
            <a:spLocks noChangeArrowheads="1"/>
          </p:cNvSpPr>
          <p:nvPr/>
        </p:nvSpPr>
        <p:spPr bwMode="auto">
          <a:xfrm>
            <a:off x="611188" y="5589240"/>
            <a:ext cx="77819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No incorpora: Inversión Financiera (Subtítulo 32), Transferencias de Capital al Gobierno Central (Subtítulo 33 – 02), Deuda Flotante (Subtítulo 34) y Saldo Final de Caja (Subtítulo 35)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Fuente: DIPRES - SIGFE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794304"/>
              </p:ext>
            </p:extLst>
          </p:nvPr>
        </p:nvGraphicFramePr>
        <p:xfrm>
          <a:off x="467544" y="1196753"/>
          <a:ext cx="8087495" cy="424846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474981"/>
                <a:gridCol w="1839810"/>
                <a:gridCol w="1949322"/>
                <a:gridCol w="1823382"/>
              </a:tblGrid>
              <a:tr h="608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REGION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MARCO DE EVALUACION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DEVENGADO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EJECUCION PRESUPUESTARIA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0668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TARAPACA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42.579.001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18.792.156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44,1%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964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ANTOFAGASTA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65.925.298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33.345.426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50,6%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964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ATACAMA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62.327.537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17.786.509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28,5%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964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COQUIMBO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58.208.351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14.822.822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25,5%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964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VALPARAISO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73.695.823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30.518.113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41,4%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964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O'HIGGINS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62.955.141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30.628.771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48,7%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964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MAULE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71.000.652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35.612.924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50,2%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964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BIO - BIO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106.114.888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56.274.081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53,0%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964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ARAUCANIA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110.759.705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32.581.107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29,4%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964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LOS LAGOS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80.708.385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40.884.687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50,7%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964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AYSEN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54.114.140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20.564.318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38,0%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964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MAGALLANES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61.982.899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34.733.209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56,0%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964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METROPOLITANA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103.550.145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48.919.526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47,2%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964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LOS RIOS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43.770.076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19.689.346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45,0%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0668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ARICA - PARINACOTA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37.810.012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13.980.178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37,0%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066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SUBTOTAL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1.035.502.053 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449.133.173 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43,4%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0668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FONDEMA  - MAGALLANES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6.459.080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2.131.299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33,0%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0668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1.041.961.133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451.264.472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43,3%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5894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al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30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de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Junio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de 2018</a:t>
            </a:r>
            <a:endParaRPr lang="es-CL" altLang="es-CL" sz="20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7412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359764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2808869"/>
              </p:ext>
            </p:extLst>
          </p:nvPr>
        </p:nvGraphicFramePr>
        <p:xfrm>
          <a:off x="467544" y="1196752"/>
          <a:ext cx="8308156" cy="482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17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611188" y="293688"/>
            <a:ext cx="8164512" cy="10477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Período 2006 - 2018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Mes</a:t>
            </a: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_tradnl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de </a:t>
            </a:r>
            <a:r>
              <a:rPr lang="es-ES_tradnl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Junio</a:t>
            </a:r>
            <a:endParaRPr lang="es-CL" altLang="es-CL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700713" y="1125538"/>
            <a:ext cx="324167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48</a:t>
            </a:r>
            <a:r>
              <a:rPr lang="es-CL" sz="32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,2 </a:t>
            </a:r>
            <a:r>
              <a:rPr lang="es-CL" sz="32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%</a:t>
            </a:r>
          </a:p>
          <a:p>
            <a:pPr>
              <a:defRPr/>
            </a:pP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Ejecución Promedio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(Junio </a:t>
            </a: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2006 – 2018)</a:t>
            </a:r>
            <a:endParaRPr lang="es-CL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437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09017" y="6501605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9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8725061"/>
              </p:ext>
            </p:extLst>
          </p:nvPr>
        </p:nvGraphicFramePr>
        <p:xfrm>
          <a:off x="551912" y="2060848"/>
          <a:ext cx="8051801" cy="393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45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539169"/>
              </p:ext>
            </p:extLst>
          </p:nvPr>
        </p:nvGraphicFramePr>
        <p:xfrm>
          <a:off x="395536" y="1412776"/>
          <a:ext cx="8352928" cy="449516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296144"/>
                <a:gridCol w="835330"/>
                <a:gridCol w="892764"/>
                <a:gridCol w="929034"/>
                <a:gridCol w="959722"/>
                <a:gridCol w="895554"/>
                <a:gridCol w="859287"/>
                <a:gridCol w="814648"/>
                <a:gridCol w="870445"/>
              </a:tblGrid>
              <a:tr h="629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REGION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MARCO EVALUACION MAYO 2018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GASTO DEVENGADO MAYO 2018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% EJECUCION MAYO 2018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MARCO DE EVALUACION JUNIO 2018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GASTO DEVENGADO JUNIO 2018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% EJECUCION JUNIO 2018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VARIACION EJECUCION M$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VARIACIÓN % EJECUCION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969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TARAPACA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41.492.493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14.258.728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34,4%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42.579.001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18.792.156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44,1%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4.533.428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9,8%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969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ANTOFAGASTA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66.175.215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28.345.503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42,8%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65.925.298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33.345.426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50,6%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4.999.923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7,7%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969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ATACAMA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59.653.917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11.181.705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18,7%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62.327.537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17.786.509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6.604.804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9,8%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969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COQUIMBO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55.657.415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11.870.552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21,3%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58.208.351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14.822.822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25,5%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2.952.270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4,1%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969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VALPARAISO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71.657.479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21.059.280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29,4%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73.695.823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30.518.113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41,4%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9.458.833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12,0%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969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O'HIGGINS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62.502.220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18.540.078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29,7%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62.955.141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30.628.771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48,7%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12.088.693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19,0%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969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MAULE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72.065.810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24.728.627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34,3%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71.000.652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35.612.924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50,2%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10.884.297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15,8%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969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BIO - BIO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109.585.401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35.199.606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32,1%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106.114.888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56.274.081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53,0%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21.074.475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969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ARAUCANIA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110.063.655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26.031.588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23,7%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110.759.705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32.581.107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29,4%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6.549.519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5,8%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969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LAGOS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80.630.276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26.343.890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32,7%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80.708.385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40.884.687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50,7%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14.540.797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18,0%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969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AYSEN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54.282.215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15.722.534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29,0%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54.114.140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20.564.318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38,0%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4.841.784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9,0%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969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MAGALLANES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61.637.774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29.315.674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47,6%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61.982.899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34.733.209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56,0%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5.417.535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969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METROPOLITANA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103.518.167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38.279.805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37,0%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103.550.145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48.919.526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47,2%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10.639.721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10,3%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969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RIOS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43.721.861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14.308.375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32,7%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43.770.076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19.689.346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45,0%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5.380.971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12,3%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969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ARICA - PARINACOTA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35.918.702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12.293.632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34,2%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37.810.012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13.980.178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37,0%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1.686.546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6696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SUBTOTAL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1.028.562.600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327.479.577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31,8%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1.035.502.053 </a:t>
                      </a:r>
                      <a:endParaRPr lang="es-CL" sz="9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449.133.173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43,4%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121.653.596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11,5%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733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FONDEMA  - MAGALLANES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6.459.080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1.876.865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29,1%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6.459.080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2.131.299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33,0%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254.434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3,9%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6696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1.035.021.680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329.356.442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31,8%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1.041.961.133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451.264.472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43,3%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121.908.030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11,5%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 bwMode="auto">
          <a:xfrm>
            <a:off x="233363" y="188640"/>
            <a:ext cx="820043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ヒラギノ角ゴ Pro W3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Mayo - Junio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2018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6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01463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233363" y="188640"/>
            <a:ext cx="8200430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Junio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2017 - 2018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 de cada año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9460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459538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7</a:t>
            </a:r>
            <a:endParaRPr lang="en-US" altLang="es-CL" sz="1000" dirty="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1263650" y="-9328150"/>
          <a:ext cx="6967538" cy="4525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794"/>
                <a:gridCol w="969169"/>
                <a:gridCol w="1105958"/>
                <a:gridCol w="698500"/>
                <a:gridCol w="454025"/>
                <a:gridCol w="884767"/>
                <a:gridCol w="1012825"/>
                <a:gridCol w="698500"/>
              </a:tblGrid>
              <a:tr h="148535">
                <a:tc>
                  <a:txBody>
                    <a:bodyPr/>
                    <a:lstStyle/>
                    <a:p>
                      <a:pPr algn="l" fontAlgn="b"/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2014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2013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4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REGION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TARAPACA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33.195.112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19.906.073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37.185.388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22.384.036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ANTOFAGASTA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67.085.869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48.005.743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71,6%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64.284.118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41.983.458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ATACAMA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42.693.587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27.719.286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64,9%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41.688.832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22.651.802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COQUIMBO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51.495.539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38.241.655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50.302.290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32.969.866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VALPARAISO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62.726.027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35.728.639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57,0%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63.215.750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41.733.223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O'HIGGINS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50.314.337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33.664.768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55.386.523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31.245.264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MAULE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58.376.243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34.705.154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59,5%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70.533.159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43.494.077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BIO - BIO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86.945.037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69.741.410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92.281.768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63.927.619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ARAUCANIA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71.447.697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47.521.121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82.279.006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45.770.971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LAGOS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74.267.786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50.902.376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68.213.923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45.535.518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AYSEN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38.024.553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27.515.650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72,4%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36.135.038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22.346.369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MAGALLANES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35.753.436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23.545.121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35.904.154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23.742.059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METROPOLITANA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105.821.919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66.997.871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63,3%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99.443.819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68.644.688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RIOS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39.353.686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21.323.046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44.904.062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29.448.698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ARICA - PARINACOTA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22.196.574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15.047.228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67,8%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27.281.105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15.392.998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2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TOTAL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839.697.402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560.565.141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869.038.933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551.270.645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63,4%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6" name="Flecha arriba 25"/>
          <p:cNvSpPr/>
          <p:nvPr/>
        </p:nvSpPr>
        <p:spPr>
          <a:xfrm>
            <a:off x="4267200" y="154209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27" name="Flecha arriba 26"/>
          <p:cNvSpPr/>
          <p:nvPr/>
        </p:nvSpPr>
        <p:spPr>
          <a:xfrm>
            <a:off x="4267200" y="155829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8" name="Flecha arriba 27"/>
          <p:cNvSpPr/>
          <p:nvPr/>
        </p:nvSpPr>
        <p:spPr>
          <a:xfrm>
            <a:off x="4267200" y="1590675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9" name="Flecha arriba 28"/>
          <p:cNvSpPr/>
          <p:nvPr/>
        </p:nvSpPr>
        <p:spPr>
          <a:xfrm>
            <a:off x="4267200" y="162306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0" name="Flecha arriba 29"/>
          <p:cNvSpPr/>
          <p:nvPr/>
        </p:nvSpPr>
        <p:spPr>
          <a:xfrm>
            <a:off x="4267200" y="1639252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1" name="Flecha arriba 30"/>
          <p:cNvSpPr/>
          <p:nvPr/>
        </p:nvSpPr>
        <p:spPr>
          <a:xfrm>
            <a:off x="4267200" y="167163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2" name="Flecha derecha 31"/>
          <p:cNvSpPr/>
          <p:nvPr/>
        </p:nvSpPr>
        <p:spPr>
          <a:xfrm>
            <a:off x="4295775" y="152781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33" name="Flecha abajo 32"/>
          <p:cNvSpPr/>
          <p:nvPr/>
        </p:nvSpPr>
        <p:spPr>
          <a:xfrm>
            <a:off x="4267200" y="150971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4" name="Flecha abajo 33"/>
          <p:cNvSpPr/>
          <p:nvPr/>
        </p:nvSpPr>
        <p:spPr>
          <a:xfrm>
            <a:off x="4267200" y="157448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5" name="Flecha abajo 34"/>
          <p:cNvSpPr/>
          <p:nvPr/>
        </p:nvSpPr>
        <p:spPr>
          <a:xfrm>
            <a:off x="4267200" y="160686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6" name="Flecha abajo 35"/>
          <p:cNvSpPr/>
          <p:nvPr/>
        </p:nvSpPr>
        <p:spPr>
          <a:xfrm>
            <a:off x="4267200" y="1687830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7" name="Flecha abajo 36"/>
          <p:cNvSpPr/>
          <p:nvPr/>
        </p:nvSpPr>
        <p:spPr>
          <a:xfrm>
            <a:off x="4267200" y="170402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8" name="Flecha abajo 37"/>
          <p:cNvSpPr/>
          <p:nvPr/>
        </p:nvSpPr>
        <p:spPr>
          <a:xfrm>
            <a:off x="4267200" y="1720215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9" name="Flecha abajo 38"/>
          <p:cNvSpPr/>
          <p:nvPr/>
        </p:nvSpPr>
        <p:spPr>
          <a:xfrm>
            <a:off x="4267200" y="173640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0" name="Flecha derecha 39"/>
          <p:cNvSpPr/>
          <p:nvPr/>
        </p:nvSpPr>
        <p:spPr>
          <a:xfrm>
            <a:off x="4267200" y="1655445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1" name="Flecha derecha 40"/>
          <p:cNvSpPr/>
          <p:nvPr/>
        </p:nvSpPr>
        <p:spPr>
          <a:xfrm>
            <a:off x="4267200" y="175260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4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22528"/>
              </p:ext>
            </p:extLst>
          </p:nvPr>
        </p:nvGraphicFramePr>
        <p:xfrm>
          <a:off x="323528" y="1330719"/>
          <a:ext cx="8424935" cy="458569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537767"/>
                <a:gridCol w="956633"/>
                <a:gridCol w="929812"/>
                <a:gridCol w="1025179"/>
                <a:gridCol w="751002"/>
                <a:gridCol w="1028159"/>
                <a:gridCol w="1096701"/>
                <a:gridCol w="1099682"/>
              </a:tblGrid>
              <a:tr h="1303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REGION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>
                          <a:effectLst/>
                        </a:rPr>
                        <a:t>2018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>
                          <a:effectLst/>
                        </a:rPr>
                        <a:t>Estado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>
                          <a:effectLst/>
                        </a:rPr>
                        <a:t>2017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67153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Marco Presupuestario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Gasto Devengado 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% 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Marco Presupuestario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Gasto Devengado 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% 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TARAPACA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42.579.001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18.792.156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44,1%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Sube</a:t>
                      </a:r>
                      <a:endParaRPr lang="es-CL" sz="1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36.898.831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15.806.924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42,8%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ANTOFAGASTA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65.925.298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33.345.426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50,6%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Baja</a:t>
                      </a:r>
                      <a:endParaRPr lang="es-CL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64.224.748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39.376.404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ATACAMA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62.327.537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17.786.509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Baja</a:t>
                      </a:r>
                      <a:endParaRPr lang="es-CL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61.695.722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29.047.697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47,1%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COQUIMBO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58.208.351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14.822.822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25,5%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Baja</a:t>
                      </a:r>
                      <a:endParaRPr lang="es-CL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60.895.721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30.958.264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50,8%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VALPARAISO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73.695.823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30.518.113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41,4%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Baja</a:t>
                      </a:r>
                      <a:endParaRPr lang="es-CL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72.028.370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31.495.469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43,7%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O'HIGGINS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62.955.141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30.628.771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48,7%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Baja</a:t>
                      </a:r>
                      <a:endParaRPr lang="es-CL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58.879.280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31.416.777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53,4%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MAULE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71.000.652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35.612.924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68.810.757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34.277.683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49,8%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BIO - BIO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106.114.888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56.274.081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53,0%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112.967.920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57.477.654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50,9%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ARAUCANIA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110.759.705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32.581.107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29,4%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103.677.842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51.865.483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LAGOS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80.708.385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40.884.687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50,7%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81.226.760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40.485.051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49,8%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AYSEN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54.114.140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20.564.318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38,0%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54.030.213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21.910.309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40,6%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61.982.899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34.733.209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54.336.174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28.330.199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52,1%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METROPOLITANA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103.550.145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48.919.526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47,2%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102.990.416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49.814.234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48,4%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RIOS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43.770.076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19.689.346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45,0%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46.287.490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19.315.353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41,7%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ARICA - PARINACOTA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37.810.012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13.980.178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37,0%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25.700.502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15.049.626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58,6%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1.035.502.053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449.133.173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43,4%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1.004.650.746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496.627.127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49,4%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FONDEMA  - 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6.459.080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2.131.299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33,0%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8.457.506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1.460.279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17,3%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1.041.961.133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451.264.472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43,3%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1.013.108.252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498.087.406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49,2%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6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xfrm>
            <a:off x="323850" y="260350"/>
            <a:ext cx="8164513" cy="10350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Comparación Gasto Promedio respecto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Junio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</a:t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" altLang="es-CL" sz="1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(montos en M$ de 2018)</a:t>
            </a:r>
            <a:endParaRPr lang="es-CL" altLang="es-CL" sz="1400" dirty="0" smtClean="0">
              <a:solidFill>
                <a:schemeClr val="accent1"/>
              </a:solidFill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0484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183313" y="637381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6DD0AA-B0FF-4BA1-BDDE-01971C810BD7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544468"/>
              </p:ext>
            </p:extLst>
          </p:nvPr>
        </p:nvGraphicFramePr>
        <p:xfrm>
          <a:off x="533400" y="1412781"/>
          <a:ext cx="8077202" cy="453649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433410"/>
                <a:gridCol w="837213"/>
                <a:gridCol w="849898"/>
                <a:gridCol w="799158"/>
                <a:gridCol w="827699"/>
                <a:gridCol w="827699"/>
                <a:gridCol w="926008"/>
                <a:gridCol w="824528"/>
                <a:gridCol w="751589"/>
              </a:tblGrid>
              <a:tr h="428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Gasto a 30  de Junio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>
                          <a:effectLst/>
                        </a:rPr>
                        <a:t>Promedio 2006 - 2010</a:t>
                      </a:r>
                      <a:endParaRPr lang="es-CL" sz="105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>
                          <a:effectLst/>
                        </a:rPr>
                        <a:t>Promedio 2010 - 2014</a:t>
                      </a:r>
                      <a:endParaRPr lang="es-CL" sz="105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>
                          <a:effectLst/>
                        </a:rPr>
                        <a:t>Promedio 2006 - 2018</a:t>
                      </a:r>
                      <a:endParaRPr lang="es-CL" sz="105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>
                          <a:effectLst/>
                        </a:rPr>
                        <a:t>Gasto Devengado 2018</a:t>
                      </a:r>
                      <a:endParaRPr lang="es-CL" sz="105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1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Región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Gasto Acumulado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%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Gasto Acumulado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%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Gasto Acumulado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%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Gasto Acumulado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%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74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TARAPACA</a:t>
                      </a:r>
                      <a:endParaRPr lang="es-CL" sz="9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9.300.400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43,7%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13.601.612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42,0%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13.534.381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42,8%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18.792.156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44,1%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4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ANTOFAGASTA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22.509.399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53,5%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29.162.470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49,5%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28.805.882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52,0%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33.345.426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50,6%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4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ATACAMA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11.959.435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44,6%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15.606.266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39,2%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16.029.485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39,8%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17.786.509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4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COQUIMBO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19.967.145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47,2%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23.182.385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46,0%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23.129.743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45,4%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14.822.822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25,5%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4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VALPARAISO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19.142.775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27.099.367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50,8%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25.982.395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47,7%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30.518.113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41,4%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4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O'HIGGINS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14.890.391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49,5%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22.000.564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49,0%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22.453.166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30.628.771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48,7%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4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MAULE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20.736.697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45,0%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29.412.589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52,0%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28.346.038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48,8%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35.612.924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4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BIO - BIO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32.881.123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49,2%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42.707.372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44.944.005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50,5%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56.274.081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53,0%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4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ARAUCANIA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18.964.203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40,4%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34.019.999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47,7%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32.915.728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32.581.107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29,4%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4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LAGOS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30.120.824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55,5%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35.341.203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53,5%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35.455.461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53,6%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40.884.687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50,7%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4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AYSEN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10.088.323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49,0%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16.087.592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47,9%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15.544.188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45,9%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20.564.318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38,0%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4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MAGALLANES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11.349.744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45,8%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15.677.589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50,4%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17.639.607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34.733.209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4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METROPOLITANA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42.894.735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48,1%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52.862.667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52,2%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49.860.606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49,9%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48.919.526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47,2%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4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RIOS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11.759.437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43,8%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17.030.967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47,6%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14.811.627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38,4%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19.689.346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45,0%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0876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ARICA - PARINACOTA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7.352.268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42,9%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10.815.466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9.420.776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37,9%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13.980.178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37,0%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0876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276.272.217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47,5%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384.608.107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48,4%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373.018.083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48,2%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449.133.173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43,4%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07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192447" y="188913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Junio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1508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183313" y="643096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9</a:t>
            </a:r>
            <a:endParaRPr lang="en-US" altLang="es-CL" sz="1000" dirty="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1509" name="4 CuadroTexto"/>
          <p:cNvSpPr txBox="1">
            <a:spLocks noChangeArrowheads="1"/>
          </p:cNvSpPr>
          <p:nvPr/>
        </p:nvSpPr>
        <p:spPr bwMode="auto">
          <a:xfrm>
            <a:off x="496983" y="6021288"/>
            <a:ext cx="80645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MX" sz="900" b="1" dirty="0">
                <a:solidFill>
                  <a:schemeClr val="tx1"/>
                </a:solidFill>
                <a:latin typeface="+mn-lt"/>
              </a:rPr>
              <a:t>(*) Incluye Inversión Real, Programas de Mejoramiento de Barrios, Fondo Regional de Iniciativa Local (FRIL), Transferencias Municipalidades para JEC.</a:t>
            </a:r>
            <a:endParaRPr lang="es-CL" sz="9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533435"/>
              </p:ext>
            </p:extLst>
          </p:nvPr>
        </p:nvGraphicFramePr>
        <p:xfrm>
          <a:off x="476242" y="1124744"/>
          <a:ext cx="8177214" cy="4754215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080120"/>
                <a:gridCol w="1080120"/>
                <a:gridCol w="927494"/>
                <a:gridCol w="950976"/>
                <a:gridCol w="1012613"/>
                <a:gridCol w="1091860"/>
                <a:gridCol w="1021418"/>
                <a:gridCol w="1012613"/>
              </a:tblGrid>
              <a:tr h="515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u="none" strike="noStrike" dirty="0">
                          <a:effectLst/>
                        </a:rPr>
                        <a:t>REGION</a:t>
                      </a:r>
                      <a:endParaRPr lang="es-CL" sz="8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u="none" strike="noStrike" dirty="0">
                          <a:effectLst/>
                        </a:rPr>
                        <a:t>ESTUDIOS PROPIOS DEL GIRO</a:t>
                      </a:r>
                      <a:endParaRPr lang="es-CL" sz="8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u="none" strike="noStrike" dirty="0">
                          <a:effectLst/>
                        </a:rPr>
                        <a:t>TRANSFERENCIAS CORRIENTES</a:t>
                      </a:r>
                      <a:endParaRPr lang="es-CL" sz="8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u="none" strike="noStrike" dirty="0">
                          <a:effectLst/>
                        </a:rPr>
                        <a:t>OTROS GASTOS CORRIENTES</a:t>
                      </a:r>
                      <a:endParaRPr lang="es-CL" sz="8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u="none" strike="noStrike" dirty="0">
                          <a:effectLst/>
                        </a:rPr>
                        <a:t>ACTIVOS NO FINANCIEROS</a:t>
                      </a:r>
                      <a:endParaRPr lang="es-CL" sz="8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u="none" strike="noStrike" dirty="0">
                          <a:effectLst/>
                        </a:rPr>
                        <a:t>TRANSFERENCIAS DE CAPITAL</a:t>
                      </a:r>
                      <a:endParaRPr lang="es-CL" sz="8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u="none" strike="noStrike" dirty="0">
                          <a:effectLst/>
                        </a:rPr>
                        <a:t>INVERSION EN OBRAS (EMPLEO)</a:t>
                      </a:r>
                      <a:endParaRPr lang="es-CL" sz="8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u="none" strike="noStrike" dirty="0">
                          <a:effectLst/>
                        </a:rPr>
                        <a:t>TOTAL INVERSION</a:t>
                      </a:r>
                      <a:endParaRPr lang="es-CL" sz="8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9901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TARAPACA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50.500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368.170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1.344.187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2.589.057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14.440.242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18.792.156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901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ANTOFAGASTA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97.680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465.342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17.019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921.968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2.854.546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26.791.456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33.345.427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901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ATACAMA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1.036.919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260.104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866.736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15.622.750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17.786.509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901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COQUIMBO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3.025.278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398.085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592.519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10.627.939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14.822.822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901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VALPARAISO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2.048.327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4.557.540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2.605.458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21.149.231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30.518.113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901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O'HIGGINS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1.776.164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1.750.702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4.297.115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22.804.790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30.628.771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901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MAULE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3.160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3.279.565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3.861.210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8.219.949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20.249.040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35.612.924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901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BIO - BIO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2.258.880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396.399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1.105.311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12.274.851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39.835.654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56.274.081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901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ARAUCANIA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438.937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2.019.828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5.261.187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24.772.228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32.581.107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901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LOS LAGOS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1.592.272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4.735.357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4.515.150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30.041.908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40.884.687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901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AYSEN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42.000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1.900.966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631.454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3.601.090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13.777.848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20.564.318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901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MAGALLANES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484.947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1.740.905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984.483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31.522.874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34.733.209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901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METROPOLITANA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334.171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6.033.853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7.869.509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3.501.965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30.808.224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48.919.526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901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LOS RIOS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12.000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1.055.387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403.821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2.123.761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16.094.377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19.689.346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9901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ARICA - PARINACOTA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724.268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800.008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433.541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11.876.055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13.980.178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868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SUBTOTAL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      539.511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26.489.275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 811.503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32.001.904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 54.721.408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330.414.616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449.133.174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8681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FONDEMA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1.075.741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1.055.558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2.131.299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868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TOTAL GENERAL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      539.511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26.489.275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 811.503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32.001.904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 55.797.149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331.470.174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451.264.473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12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5219</TotalTime>
  <Words>2514</Words>
  <Application>Microsoft Office PowerPoint</Application>
  <PresentationFormat>Presentación en pantalla (4:3)</PresentationFormat>
  <Paragraphs>1231</Paragraphs>
  <Slides>14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4" baseType="lpstr">
      <vt:lpstr>MS PGothic</vt:lpstr>
      <vt:lpstr>MS PGothic</vt:lpstr>
      <vt:lpstr>Arial</vt:lpstr>
      <vt:lpstr>Calibri</vt:lpstr>
      <vt:lpstr>Century Gothic</vt:lpstr>
      <vt:lpstr>Verdana</vt:lpstr>
      <vt:lpstr>Verdana Bold</vt:lpstr>
      <vt:lpstr>ヒラギノ角ゴ Pro W3</vt:lpstr>
      <vt:lpstr>1_Office Theme</vt:lpstr>
      <vt:lpstr>Diseño personalizado</vt:lpstr>
      <vt:lpstr>Presentación de PowerPoint</vt:lpstr>
      <vt:lpstr>Presentación de PowerPoint</vt:lpstr>
      <vt:lpstr>Programa de Inversión Gobiernos Regionales Gasto Devengado al 30 de Junio 2018 – Montos Miles $</vt:lpstr>
      <vt:lpstr>Programa de Inversión Gobiernos Regionales Ejecución Presupuestaria al 30 de Junio de 2018</vt:lpstr>
      <vt:lpstr>Programa de Inversión Gobiernos Regionales Ejecución Presupuestaria Período 2006 - 2018 Mes de Junio</vt:lpstr>
      <vt:lpstr>Presentación de PowerPoint</vt:lpstr>
      <vt:lpstr>Programa de Inversión Gobiernos Regionales Ejecución Presupuestaria Comparativo Junio 2017 - 2018 Montos en Miles de $ de cada año</vt:lpstr>
      <vt:lpstr>Programa de Inversión Gobiernos Regionales Comparación Gasto Promedio respecto Junio 2018  (montos en M$ de 2018)</vt:lpstr>
      <vt:lpstr>Programa de Inversión Gobiernos Regionales Ejecución Presupuestaria por Tipo de Gasto Junio 2018 Montos en Miles de $</vt:lpstr>
      <vt:lpstr>Programa de Inversión Gobiernos Regionales Ejecución Presupuestaria por Tipo de Gasto Junio 2018 Montos en Miles de $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Gabriel Badagnani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Juan Humberto Miranda Vergara</cp:lastModifiedBy>
  <cp:revision>124</cp:revision>
  <cp:lastPrinted>2018-07-25T19:05:12Z</cp:lastPrinted>
  <dcterms:created xsi:type="dcterms:W3CDTF">2010-11-27T19:44:20Z</dcterms:created>
  <dcterms:modified xsi:type="dcterms:W3CDTF">2018-07-25T19:22:49Z</dcterms:modified>
</cp:coreProperties>
</file>