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6"/>
  </p:notesMasterIdLst>
  <p:handoutMasterIdLst>
    <p:handoutMasterId r:id="rId17"/>
  </p:handoutMasterIdLst>
  <p:sldIdLst>
    <p:sldId id="275" r:id="rId3"/>
    <p:sldId id="304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068"/>
    <a:srgbClr val="EF4143"/>
    <a:srgbClr val="E10202"/>
    <a:srgbClr val="404040"/>
    <a:srgbClr val="808080"/>
    <a:srgbClr val="CCCCCC"/>
    <a:srgbClr val="005FA1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420" autoAdjust="0"/>
  </p:normalViewPr>
  <p:slideViewPr>
    <p:cSldViewPr snapToObjects="1">
      <p:cViewPr>
        <p:scale>
          <a:sx n="90" d="100"/>
          <a:sy n="90" d="100"/>
        </p:scale>
        <p:origin x="876" y="-594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MAYO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MAYO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8\CONTROL%20DEL%20GASTO\GASTO%20MENSUAL\CONTROL%20GASTO%20MAYO%20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MAYO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8\CONTROL%20DEL%20GASTO\GASTO%20MENSUAL\CONTROL%20GASTO%20MAYO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5.2505849335847605E-4"/>
                  <c:y val="-5.7512929227041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017320882291807E-3"/>
                  <c:y val="6.353052022343361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182E-3"/>
                  <c:y val="-5.3994729948697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5.3408708526818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61647784845797E-3"/>
                  <c:y val="-2.9078465783493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4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5602306201432395E-6"/>
                  <c:y val="-4.6038091392422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3.4158213091162017E-3"/>
                  <c:y val="6.2894800871784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2.3347466182111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4.046094829862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1.5537749035252704E-3"/>
                  <c:y val="-1.0696651084294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Subsecretario'!$N$6:$N$20</c:f>
              <c:numCache>
                <c:formatCode>0.0%</c:formatCode>
                <c:ptCount val="15"/>
                <c:pt idx="0">
                  <c:v>0.34364596988664914</c:v>
                </c:pt>
                <c:pt idx="1">
                  <c:v>0.42834017237420385</c:v>
                </c:pt>
                <c:pt idx="2">
                  <c:v>0.18744293019350264</c:v>
                </c:pt>
                <c:pt idx="3">
                  <c:v>0.21327889554338805</c:v>
                </c:pt>
                <c:pt idx="4">
                  <c:v>0.29388809505843766</c:v>
                </c:pt>
                <c:pt idx="5">
                  <c:v>0.29663071167712124</c:v>
                </c:pt>
                <c:pt idx="6">
                  <c:v>0.34313951373057489</c:v>
                </c:pt>
                <c:pt idx="7">
                  <c:v>0.3212070739240166</c:v>
                </c:pt>
                <c:pt idx="8">
                  <c:v>0.23651393368682877</c:v>
                </c:pt>
                <c:pt idx="9">
                  <c:v>0.32672454203182932</c:v>
                </c:pt>
                <c:pt idx="10">
                  <c:v>0.28964429693961458</c:v>
                </c:pt>
                <c:pt idx="11">
                  <c:v>0.47561214653858203</c:v>
                </c:pt>
                <c:pt idx="12">
                  <c:v>0.36978828073723524</c:v>
                </c:pt>
                <c:pt idx="13">
                  <c:v>0.32725905697380997</c:v>
                </c:pt>
                <c:pt idx="14">
                  <c:v>0.3422627020319387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69501360"/>
        <c:axId val="169500800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Subsecretario'!$P$6:$P$20</c:f>
              <c:numCache>
                <c:formatCode>0.0%</c:formatCode>
                <c:ptCount val="15"/>
                <c:pt idx="0">
                  <c:v>0.31838565489353782</c:v>
                </c:pt>
                <c:pt idx="1">
                  <c:v>0.31838565489353782</c:v>
                </c:pt>
                <c:pt idx="2">
                  <c:v>0.31838565489353782</c:v>
                </c:pt>
                <c:pt idx="3">
                  <c:v>0.31838565489353782</c:v>
                </c:pt>
                <c:pt idx="4">
                  <c:v>0.31838565489353782</c:v>
                </c:pt>
                <c:pt idx="5">
                  <c:v>0.31838565489353782</c:v>
                </c:pt>
                <c:pt idx="6">
                  <c:v>0.31838565489353782</c:v>
                </c:pt>
                <c:pt idx="7">
                  <c:v>0.31838565489353782</c:v>
                </c:pt>
                <c:pt idx="8">
                  <c:v>0.31838565489353782</c:v>
                </c:pt>
                <c:pt idx="9">
                  <c:v>0.31838565489353782</c:v>
                </c:pt>
                <c:pt idx="10">
                  <c:v>0.31838565489353782</c:v>
                </c:pt>
                <c:pt idx="11">
                  <c:v>0.31838565489353782</c:v>
                </c:pt>
                <c:pt idx="12">
                  <c:v>0.31838565489353782</c:v>
                </c:pt>
                <c:pt idx="13">
                  <c:v>0.31838565489353782</c:v>
                </c:pt>
                <c:pt idx="14">
                  <c:v>0.31838565489353782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501360"/>
        <c:axId val="169500800"/>
      </c:lineChart>
      <c:valAx>
        <c:axId val="169500800"/>
        <c:scaling>
          <c:orientation val="minMax"/>
          <c:max val="0.5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9501360"/>
        <c:crosses val="max"/>
        <c:crossBetween val="between"/>
      </c:valAx>
      <c:catAx>
        <c:axId val="16950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9500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attFill prst="dkDnDiag">
              <a:fgClr>
                <a:schemeClr val="tx2">
                  <a:lumMod val="20000"/>
                  <a:lumOff val="80000"/>
                </a:schemeClr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9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1"/>
            <c:invertIfNegative val="0"/>
            <c:bubble3D val="0"/>
            <c:spPr>
              <a:pattFill prst="dkDnDiag">
                <a:fgClr>
                  <a:schemeClr val="tx2">
                    <a:lumMod val="20000"/>
                    <a:lumOff val="80000"/>
                  </a:schemeClr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3.0692512147282329E-3"/>
                  <c:y val="-8.178816357633306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1.23456946913893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527054878778048E-4"/>
                  <c:y val="-2.54780289560579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1788013868251E-3"/>
                  <c:y val="-6.282678193286925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64238354650338E-17"/>
                  <c:y val="-4.2623011532351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0881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057E-3"/>
                  <c:y val="-3.489712979425961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1.83180086360173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682870577650887E-3"/>
                  <c:y val="-4.833578867157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834742935153181E-3"/>
                  <c:y val="9.27254254508508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1566636763818164E-16"/>
                  <c:y val="-6.49987299974599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'Carpeta Subsecretario'!$B$5:$N$5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cat>
          <c:val>
            <c:numRef>
              <c:f>'Carpeta Subsecretario'!$B$21:$N$21</c:f>
              <c:numCache>
                <c:formatCode>0.0%</c:formatCode>
                <c:ptCount val="13"/>
                <c:pt idx="0">
                  <c:v>0.26854621878337348</c:v>
                </c:pt>
                <c:pt idx="1">
                  <c:v>0.37454529426080724</c:v>
                </c:pt>
                <c:pt idx="2">
                  <c:v>0.37414043641977573</c:v>
                </c:pt>
                <c:pt idx="3">
                  <c:v>0.48154792829951698</c:v>
                </c:pt>
                <c:pt idx="4">
                  <c:v>0.40481635887140122</c:v>
                </c:pt>
                <c:pt idx="5">
                  <c:v>0.27988064130400753</c:v>
                </c:pt>
                <c:pt idx="6">
                  <c:v>0.35139843899310902</c:v>
                </c:pt>
                <c:pt idx="7">
                  <c:v>0.39331640021886871</c:v>
                </c:pt>
                <c:pt idx="8">
                  <c:v>0.37796524319743446</c:v>
                </c:pt>
                <c:pt idx="9">
                  <c:v>0.40361675178625783</c:v>
                </c:pt>
                <c:pt idx="10">
                  <c:v>0.40604951061117395</c:v>
                </c:pt>
                <c:pt idx="11">
                  <c:v>0.37929911381338799</c:v>
                </c:pt>
                <c:pt idx="12">
                  <c:v>0.31838565489353782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169504160"/>
        <c:axId val="169504720"/>
      </c:barChart>
      <c:lineChart>
        <c:grouping val="standard"/>
        <c:varyColors val="0"/>
        <c:ser>
          <c:idx val="1"/>
          <c:order val="1"/>
          <c:marker>
            <c:symbol val="none"/>
          </c:marker>
          <c:val>
            <c:numRef>
              <c:f>'Carpeta Subsecretario'!$B$22:$N$22</c:f>
              <c:numCache>
                <c:formatCode>0.0%</c:formatCode>
                <c:ptCount val="13"/>
                <c:pt idx="0">
                  <c:v>0.37026984549635777</c:v>
                </c:pt>
                <c:pt idx="1">
                  <c:v>0.37026984549635777</c:v>
                </c:pt>
                <c:pt idx="2">
                  <c:v>0.37026984549635777</c:v>
                </c:pt>
                <c:pt idx="3">
                  <c:v>0.37026984549635777</c:v>
                </c:pt>
                <c:pt idx="4">
                  <c:v>0.37026984549635777</c:v>
                </c:pt>
                <c:pt idx="5">
                  <c:v>0.37026984549635777</c:v>
                </c:pt>
                <c:pt idx="6">
                  <c:v>0.37026984549635777</c:v>
                </c:pt>
                <c:pt idx="7">
                  <c:v>0.37026984549635777</c:v>
                </c:pt>
                <c:pt idx="8">
                  <c:v>0.37026984549635777</c:v>
                </c:pt>
                <c:pt idx="9">
                  <c:v>0.37026984549635777</c:v>
                </c:pt>
                <c:pt idx="10">
                  <c:v>0.37026984549635777</c:v>
                </c:pt>
                <c:pt idx="11">
                  <c:v>0.37026984549635777</c:v>
                </c:pt>
                <c:pt idx="12">
                  <c:v>0.37026984549635777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504160"/>
        <c:axId val="169504720"/>
      </c:lineChart>
      <c:catAx>
        <c:axId val="16950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9504720"/>
        <c:crosses val="autoZero"/>
        <c:auto val="1"/>
        <c:lblAlgn val="ctr"/>
        <c:lblOffset val="100"/>
        <c:noMultiLvlLbl val="0"/>
      </c:catAx>
      <c:valAx>
        <c:axId val="169504720"/>
        <c:scaling>
          <c:orientation val="minMax"/>
          <c:max val="0.52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950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RESUMEN!$B$79:$G$79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RESUMEN!$B$97:$G$97</c:f>
              <c:numCache>
                <c:formatCode>_(* #,##0_);_(* \(#,##0\);_(* "-"??_);_(@_)</c:formatCode>
                <c:ptCount val="6"/>
                <c:pt idx="0">
                  <c:v>496136</c:v>
                </c:pt>
                <c:pt idx="1">
                  <c:v>20090052</c:v>
                </c:pt>
                <c:pt idx="2">
                  <c:v>794484</c:v>
                </c:pt>
                <c:pt idx="3">
                  <c:v>20331784</c:v>
                </c:pt>
                <c:pt idx="4">
                  <c:v>27488487</c:v>
                </c:pt>
                <c:pt idx="5">
                  <c:v>256562927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132560679251342"/>
          <c:y val="0.20675944333996021"/>
          <c:w val="0.67897030117579338"/>
          <c:h val="0.5884685587263819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347719735172346E-6"/>
                  <c:y val="5.377874485371231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31118334928506E-2"/>
                  <c:y val="3.45166794508539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8401674162009823E-2"/>
                  <c:y val="-5.655933167399800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3326481297856496"/>
                  <c:y val="-8.508536740363258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Subt.33'!$B$168:$F$168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Subt.33'!$B$186:$F$186</c:f>
              <c:numCache>
                <c:formatCode>_-* #,##0_-;\-* #,##0_-;_-* "-"??_-;_-@_-</c:formatCode>
                <c:ptCount val="5"/>
                <c:pt idx="0">
                  <c:v>9121382</c:v>
                </c:pt>
                <c:pt idx="1">
                  <c:v>22818373</c:v>
                </c:pt>
                <c:pt idx="2">
                  <c:v>11386903</c:v>
                </c:pt>
                <c:pt idx="3">
                  <c:v>13196804</c:v>
                </c:pt>
                <c:pt idx="4">
                  <c:v>14291683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509704340981627E-3"/>
                  <c:y val="6.425278280394758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8635778300590051E-2"/>
                  <c:y val="4.73330623175376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013213067219962E-2"/>
                  <c:y val="3.03854922533093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7208240370174235"/>
                  <c:y val="2.50922692577326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6674827168103436E-2"/>
                  <c:y val="-0.128744791477788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Financieros'!$D$18:$K$18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7876372</c:v>
                </c:pt>
                <c:pt idx="3">
                  <c:v>2690315</c:v>
                </c:pt>
                <c:pt idx="4">
                  <c:v>9145759</c:v>
                </c:pt>
                <c:pt idx="5">
                  <c:v>156215</c:v>
                </c:pt>
                <c:pt idx="6">
                  <c:v>54919</c:v>
                </c:pt>
                <c:pt idx="7">
                  <c:v>408205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6/14/2018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9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99525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10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9758E9EC-F464-46B8-B2D5-C7E8977D2FCB}" type="datetime1">
              <a:rPr lang="en-US" altLang="es-CL"/>
              <a:pPr/>
              <a:t>6/14/2018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7323F-C2DE-4943-9302-668B49C9A263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5F5528-5832-4247-8F95-2D4D65713A09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162A85-9EB6-4530-A733-911629420F89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43310D-CCB1-4B9F-8C03-1130DE21BA50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6D70AC-E919-4253-BA89-819B4E7BB0EE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54E1AE-A343-4786-84BD-6C11AA587970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AC42E6-DD7C-4140-8029-50B3DBDA5968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C61021-1E52-4199-A595-B8A79FA41FF5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s-ES_tradnl"/>
              <a:t>Gobierno de Chile | Ministerio del Interior</a:t>
            </a:r>
          </a:p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2FFC0F-D068-4FC0-A525-2DE8DEB4A499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2787F-7D93-4777-9075-869CD2A68B5B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A5036-165B-4843-9BED-5772BF7184B3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41381B4-7505-45C5-BB21-BE4413FA0D04}" type="datetime1">
              <a:rPr lang="en-US" altLang="es-CL"/>
              <a:pPr/>
              <a:t>6/14/2018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FC007D42-B6D0-4F3F-BB7D-70A20737AD8A}" type="datetime1">
              <a:rPr lang="en-US" altLang="es-CL"/>
              <a:pPr/>
              <a:t>6/14/2018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53928A1B-E67D-4437-9ABB-FCDE0A9D0DE5}" type="datetime1">
              <a:rPr lang="en-US" altLang="es-CL"/>
              <a:pPr/>
              <a:t>6/14/2018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51EEFA8-60A2-4CBB-9095-F2B82FC99AAE}" type="datetimeFigureOut">
              <a:rPr lang="es-ES" altLang="es-CL"/>
              <a:pPr/>
              <a:t>14/06/2018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51520" y="229888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Mayo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355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72200" y="6355422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29517"/>
              </p:ext>
            </p:extLst>
          </p:nvPr>
        </p:nvGraphicFramePr>
        <p:xfrm>
          <a:off x="539552" y="1396010"/>
          <a:ext cx="8136904" cy="456851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52539"/>
                <a:gridCol w="1200361"/>
                <a:gridCol w="1197000"/>
                <a:gridCol w="1079316"/>
                <a:gridCol w="1038968"/>
                <a:gridCol w="1079316"/>
                <a:gridCol w="1089404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 Mejoramiento Barrios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Fondo Regional Iniciativa Local (FRIL)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Municipios 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FIC - Fomento Productivo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Transferencias al Sector Privado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987.647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1.051.558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1.284.098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3.323.303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278.729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1.564.476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1.843.205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488.012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488.012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1.344.342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288.490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107.410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358.494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2.098.736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1.572.851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808.908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2.381.759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3.627.050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1.885.087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47.752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149.862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839.500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6.549.251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>
                          <a:effectLst/>
                        </a:rPr>
                        <a:t>MAULE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125.080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3.103.796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3.870.119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213.549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7.312.544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3.712.455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3.698.722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7.833.474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1.248.002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2.213.773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18.706.426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18.187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910.499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109.404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5.110.440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6.148.530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294.268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4.367.372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920.726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492.980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6.075.346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1.181.214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2.124.380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348.303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3.653.897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1.767.932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471.706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412.777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2.652.415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1.606.847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3.505.677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565.505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215.401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5.893.430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>
                          <a:effectLst/>
                        </a:rPr>
                        <a:t>LOS RIOS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1.167.446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17.898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847.662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2.033.006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>
                          <a:effectLst/>
                        </a:rPr>
                        <a:t>ARICA - PARINACOTA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280.470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46.192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252.882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579.544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      9.121.382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    22.818.373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11.386.903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12.258.411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14.154.335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69.739.404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96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u="none" strike="noStrike" dirty="0">
                          <a:effectLst/>
                        </a:rPr>
                        <a:t>FONDEMA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938.393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137.348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1.075.741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03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TOTAL GENERAL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      9.121.382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    22.818.373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11.386.903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13.196.804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14.291.683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70.815.145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8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 txBox="1">
            <a:spLocks/>
          </p:cNvSpPr>
          <p:nvPr/>
        </p:nvSpPr>
        <p:spPr bwMode="auto">
          <a:xfrm>
            <a:off x="323528" y="333375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Mayo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Transferencias de Capital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560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11</a:t>
            </a: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228911"/>
              </p:ext>
            </p:extLst>
          </p:nvPr>
        </p:nvGraphicFramePr>
        <p:xfrm>
          <a:off x="378618" y="1476375"/>
          <a:ext cx="8386763" cy="4348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251520" y="188640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Mayo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6628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12</a:t>
            </a: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519825"/>
              </p:ext>
            </p:extLst>
          </p:nvPr>
        </p:nvGraphicFramePr>
        <p:xfrm>
          <a:off x="484188" y="1412777"/>
          <a:ext cx="8177211" cy="460850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180413"/>
                <a:gridCol w="799635"/>
                <a:gridCol w="761556"/>
                <a:gridCol w="761556"/>
                <a:gridCol w="761556"/>
                <a:gridCol w="761556"/>
                <a:gridCol w="761556"/>
                <a:gridCol w="761556"/>
                <a:gridCol w="866271"/>
                <a:gridCol w="761556"/>
              </a:tblGrid>
              <a:tr h="6991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Terrenos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Edificios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Vehículos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Mobiliarios y Otros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Máquinas y Equipos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Equipos Informáticos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Programas Informáticos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Otros activos no Financieros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719.396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443.143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 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1.162.539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715.358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31.763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172.765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919.886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15.227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189.480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5.722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210.429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1.508.456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96.894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1.144.707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53.950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81.800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2.885.807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24.675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2.420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969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28.066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784.493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551.971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3.460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1.339.924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292.395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341.140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633.535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592.328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807.567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1.399.895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720.770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543.365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117.713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1.381.848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15.890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146.176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313.910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475.976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274.819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1.243.382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1.518.201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1.964.124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2.003.064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3.057.629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147.033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7.171.850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25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153.370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250.451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403.821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682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110.298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677.215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12.495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800.008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682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          -  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        -  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7.876.372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2.690.315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9.145.759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156.215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54.919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408.205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20.331.785 </a:t>
                      </a:r>
                      <a:endParaRPr lang="es-CL" sz="11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87029" y="260648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Mayo 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2018</a:t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2765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13</a:t>
            </a: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290779"/>
              </p:ext>
            </p:extLst>
          </p:nvPr>
        </p:nvGraphicFramePr>
        <p:xfrm>
          <a:off x="252412" y="1403648"/>
          <a:ext cx="8639175" cy="4605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66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3552811"/>
            <a:ext cx="8713788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31 de Mayo de 2018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165100" y="188640"/>
            <a:ext cx="8799512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31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Mayo 2018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611188" y="5589240"/>
            <a:ext cx="7781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 incorpora: Inversión Financiera (Subtítulo 32), Transferencias de Capital al Gobierno Central (Subtítulo 33 – 02), Deuda Flotante (Subtítulo 34) y Saldo Final de Caja (Subtítulo 35)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- SIGFE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572605"/>
              </p:ext>
            </p:extLst>
          </p:nvPr>
        </p:nvGraphicFramePr>
        <p:xfrm>
          <a:off x="467544" y="1196752"/>
          <a:ext cx="8087495" cy="424846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74981"/>
                <a:gridCol w="1839810"/>
                <a:gridCol w="1949322"/>
                <a:gridCol w="1823382"/>
              </a:tblGrid>
              <a:tr h="608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REGION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MARCO DE EVALUACION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GASTO DEVENGADO ACUMULADO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u="none" strike="noStrike" dirty="0">
                          <a:effectLst/>
                        </a:rPr>
                        <a:t>% EJECUCION PRESUPUESTARIA</a:t>
                      </a:r>
                      <a:endParaRPr lang="es-CL" sz="12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066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TARAPACA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41.492.493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14.258.728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34,4%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ANTOFAGASTA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66.175.215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28.345.503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42,8%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ATACAMA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59.653.917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11.181.705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18,7%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COQUIMBO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55.657.415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11.870.552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21,3%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VALPARAISO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71.657.479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21.059.280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29,4%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O'HIGGINS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62.502.220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18.540.078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29,7%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MAULE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72.065.810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24.728.627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34,3%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BIO - BIO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109.585.401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35.199.606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32,1%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ARAUCANIA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110.063.655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26.031.588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23,7%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LAGOS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80.630.276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26.343.890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32,7%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AYSEN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54.282.215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15.722.534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29,0%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61.637.774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29.315.674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47,6%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METROPOLITANA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103.518.167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38.279.805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37,0%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964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LOS RIOS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43.721.861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14.308.375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>
                          <a:effectLst/>
                        </a:rPr>
                        <a:t>32,7%</a:t>
                      </a:r>
                      <a:endParaRPr lang="es-C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ARICA - PARINACOTA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35.918.702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12.293.632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34,2%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1.028.562.600 </a:t>
                      </a:r>
                      <a:endParaRPr lang="es-CL" sz="12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   327.479.577 </a:t>
                      </a:r>
                      <a:endParaRPr lang="es-CL" sz="12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31,8%</a:t>
                      </a:r>
                      <a:endParaRPr lang="es-CL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FONDEMA  - MAGALLANES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6.459.080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1.876.865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u="none" strike="noStrike" dirty="0">
                          <a:effectLst/>
                        </a:rPr>
                        <a:t>29,1%</a:t>
                      </a:r>
                      <a:endParaRPr lang="es-C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0668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1.035.021.680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329.356.442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31,8%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31 de Mayo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de 2018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90530"/>
              </p:ext>
            </p:extLst>
          </p:nvPr>
        </p:nvGraphicFramePr>
        <p:xfrm>
          <a:off x="323528" y="1268760"/>
          <a:ext cx="8287026" cy="482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2006 - 2018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Mayo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37,5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(Mayo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2006 – 2018)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9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180070"/>
              </p:ext>
            </p:extLst>
          </p:nvPr>
        </p:nvGraphicFramePr>
        <p:xfrm>
          <a:off x="611188" y="2060848"/>
          <a:ext cx="8051801" cy="393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33363" y="188640"/>
            <a:ext cx="8200430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Mayo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2017 - 2018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66591"/>
              </p:ext>
            </p:extLst>
          </p:nvPr>
        </p:nvGraphicFramePr>
        <p:xfrm>
          <a:off x="467544" y="1331640"/>
          <a:ext cx="8064898" cy="45856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72051"/>
                <a:gridCol w="915752"/>
                <a:gridCol w="890077"/>
                <a:gridCol w="981368"/>
                <a:gridCol w="718908"/>
                <a:gridCol w="984221"/>
                <a:gridCol w="1049834"/>
                <a:gridCol w="1052687"/>
              </a:tblGrid>
              <a:tr h="130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REGION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2018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Estado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>
                          <a:effectLst/>
                        </a:rPr>
                        <a:t>2017</a:t>
                      </a:r>
                      <a:endParaRPr lang="es-CL" sz="10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715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Presupuestario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Marco Presupuestario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Gasto Devengado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effectLst/>
                        </a:rPr>
                        <a:t>% </a:t>
                      </a:r>
                      <a:endParaRPr lang="es-CL" sz="1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41.492.493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14.258.728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1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36.898.831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10.462.130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28,4%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66.175.215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28.345.503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E10202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E1020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64.243.152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34.197.159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53,2%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59.653.917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11.181.705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18,7%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61.695.722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24.996.109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40,5%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55.657.415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11.870.552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60.560.563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25.303.565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71.657.479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21.059.280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71.690.934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23.464.251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62.502.220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18.540.078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58.879.280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23.870.221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40,5%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72.065.810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24.728.627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68.810.757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21.739.572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109.585.401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35.199.606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32,1%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112.906.658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47.925.781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110.063.655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26.031.588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23,7%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101.677.842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35.861.147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80.630.276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26.343.890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32,7%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81.226.760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30.585.357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37,7%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54.282.215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15.722.534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54.050.213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15.873.057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29,4%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61.637.774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29.315.674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47,6%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54.336.174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22.595.077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41,6%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103.518.167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38.279.805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102.990.416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36.864.973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35,8%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43.721.861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14.308.375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32,7%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45.626.605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13.759.956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35.918.702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12.293.632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34,2%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25.700.502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12.291.727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47,8%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1.028.562.600 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327.479.577 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31,8%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1.001.294.409 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379.790.082 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37,9%</a:t>
                      </a:r>
                      <a:endParaRPr lang="es-CL" sz="1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936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1.876.865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29,1%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8.457.506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1.083.670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12,8%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936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1.035.021.680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329.356.442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E1020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1.009.751.915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380.873.752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37,7%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Mayo 2018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2018)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55626"/>
              </p:ext>
            </p:extLst>
          </p:nvPr>
        </p:nvGraphicFramePr>
        <p:xfrm>
          <a:off x="533400" y="1484784"/>
          <a:ext cx="8077202" cy="446449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433410"/>
                <a:gridCol w="837213"/>
                <a:gridCol w="849898"/>
                <a:gridCol w="799158"/>
                <a:gridCol w="827699"/>
                <a:gridCol w="827699"/>
                <a:gridCol w="926008"/>
                <a:gridCol w="824528"/>
                <a:gridCol w="751589"/>
              </a:tblGrid>
              <a:tr h="421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 31  de Mayo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2006 - 2010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2010 - 2014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2006 - 2018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Devengado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4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6.408.375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30,8%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9.329.378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29,4%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9.777.797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31,1%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14.258.728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34,4%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ANTOFAGASTA</a:t>
                      </a:r>
                      <a:endParaRPr lang="es-CL" sz="10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18.251.178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44,7%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22.443.888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23.522.442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42,7%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28.345.503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42,8%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8.765.356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10.432.960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26,5%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11.814.243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29,2%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11.181.705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18,7%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15.828.445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18.232.432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18.276.783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11.870.552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16.271.129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41,4%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19.520.679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19.975.168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21.059.280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29,4%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12.223.004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41,5%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15.504.482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35,3%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15.912.323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18.540.078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29,7%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16.961.760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22.617.446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21.887.134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24.728.627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34,3%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26.883.043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39,6%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33.733.565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35.695.641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40,0%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35.199.606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13.955.240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29,5%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23.498.610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31,9%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23.678.762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31,3%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26.031.588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23,7%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24.671.297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48,1%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25.714.230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39,4%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27.352.207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43,0%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26.343.890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8.251.784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39,7%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11.901.735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11.971.699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35,4%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15.722.534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29,0%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8.458.732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12.163.930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39,3%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13.764.871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29.315.674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47,6%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32.099.838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36,2%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37.153.457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36,8%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37.425.980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37,3%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38.279.805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37,0%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388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9.737.728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38,6%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13.796.163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38,5%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11.798.535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31,4%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>
                          <a:effectLst/>
                        </a:rPr>
                        <a:t>14.308.375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>
                          <a:effectLst/>
                        </a:rPr>
                        <a:t>32,7%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7053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6.125.710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36,9%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8.916.096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37,5%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8.241.807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32,2%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00" u="none" strike="noStrike" dirty="0">
                          <a:effectLst/>
                        </a:rPr>
                        <a:t>12.293.632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u="none" strike="noStrike" dirty="0">
                          <a:effectLst/>
                        </a:rPr>
                        <a:t>34,2%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705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218.547.243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38,1%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284.959.050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35,7%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288.063.379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37,5%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327.479.577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31,8%</a:t>
                      </a:r>
                      <a:endParaRPr lang="es-CL" sz="11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92447" y="188913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Mayo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8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496983" y="6021288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444884"/>
              </p:ext>
            </p:extLst>
          </p:nvPr>
        </p:nvGraphicFramePr>
        <p:xfrm>
          <a:off x="539552" y="1124744"/>
          <a:ext cx="8177214" cy="476398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80120"/>
                <a:gridCol w="1080120"/>
                <a:gridCol w="927494"/>
                <a:gridCol w="950976"/>
                <a:gridCol w="1012613"/>
                <a:gridCol w="1091860"/>
                <a:gridCol w="1021418"/>
                <a:gridCol w="1012613"/>
              </a:tblGrid>
              <a:tr h="484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ESTUDIOS PROPIOS DEL GIRO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TRANSFERENCIAS CORRIENTES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OTROS GASTOS CORRIENTES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ACTIVOS NO FINANCIEROS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TRANSFERENCIAS DE CAPITAL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INVERSION EN OBRAS (EMPLEO)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TOTAL INVERSION</a:t>
                      </a:r>
                      <a:endParaRPr lang="es-CL" sz="900" b="1" i="0" u="none" strike="noStrike" dirty="0">
                        <a:solidFill>
                          <a:srgbClr val="00008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TARAPACA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50.500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319.025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1.162.539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2.335.656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10.391.008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14.258.728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ANTOFAGASTA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97.680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445.415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919.886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1.843.205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23.134.532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28.345.503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ATACAMA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498.836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210.429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488.012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9.984.428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11.181.705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COQUIMBO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2.612.021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398.085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465.904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8.245.319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11.870.552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VALPARAISO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366.259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2.885.806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808.908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16.848.283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21.059.280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O'HIGGINS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601.432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28.065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989.362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16.921.220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18.540.079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MAULE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3.160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3.201.514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1.339.924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4.083.668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16.100.360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24.728.626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BIO - BIO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2.119.097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396.399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633.535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3.461.775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28.337.168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35.199.606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ARAUCANIA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240.435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1.399.895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5.219.844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19.082.487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26.031.588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LOS LAGOS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617.797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1.381.848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1.413.706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22.930.539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26.343.890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AYSEN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42.000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1.465.737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475.977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2.472.683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10.729.528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15.722.534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MAGALLANES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458.419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1.518.200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884.483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26.454.572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29.315.674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METROPOLITANA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290.796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5.600.357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7.171.851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780.906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24.064.091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38.279.805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LOS RIOS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12.000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853.440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403.821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            865.560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>
                          <a:effectLst/>
                        </a:rPr>
                        <a:t>                           12.180.292 </a:t>
                      </a:r>
                      <a:endParaRPr lang="es-CL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14.308.375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5578"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u="none" strike="noStrike" dirty="0">
                          <a:effectLst/>
                        </a:rPr>
                        <a:t> ARICA - PARINACOTA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690.268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        -  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800.008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         299.074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10.357.976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12.293.632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861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SUBTOTAL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     496.136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20.090.052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>
                          <a:solidFill>
                            <a:srgbClr val="E17068"/>
                          </a:solidFill>
                          <a:effectLst/>
                        </a:rPr>
                        <a:t>                  794.484 </a:t>
                      </a:r>
                      <a:endParaRPr lang="es-CL" sz="900" b="1" i="0" u="none" strike="noStrike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>
                          <a:solidFill>
                            <a:srgbClr val="E17068"/>
                          </a:solidFill>
                          <a:effectLst/>
                        </a:rPr>
                        <a:t>               20.331.784 </a:t>
                      </a:r>
                      <a:endParaRPr lang="es-CL" sz="900" b="1" i="0" u="none" strike="noStrike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     26.412.746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 255.761.803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rgbClr val="E17068"/>
                          </a:solidFill>
                          <a:effectLst/>
                        </a:rPr>
                        <a:t>            327.479.577 </a:t>
                      </a:r>
                      <a:endParaRPr lang="es-CL" sz="900" b="1" i="0" u="none" strike="noStrike" dirty="0">
                        <a:solidFill>
                          <a:srgbClr val="E1706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861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1.075.741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 dirty="0">
                          <a:effectLst/>
                        </a:rPr>
                        <a:t>                       801.124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800" u="none" strike="noStrike" dirty="0">
                          <a:effectLst/>
                        </a:rPr>
                        <a:t>                              1.876.865 </a:t>
                      </a:r>
                      <a:endParaRPr lang="es-CL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92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GENERAL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496.136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20.090.052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794.484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20.331.784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27.488.487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256.562.927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rgbClr val="E1706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329.356.442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1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131763" y="188913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Mayo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253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10300" y="643096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t>9</a:t>
            </a: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037483"/>
              </p:ext>
            </p:extLst>
          </p:nvPr>
        </p:nvGraphicFramePr>
        <p:xfrm>
          <a:off x="344079" y="1340768"/>
          <a:ext cx="8476393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5023</TotalTime>
  <Words>2148</Words>
  <Application>Microsoft Office PowerPoint</Application>
  <PresentationFormat>Presentación en pantalla (4:3)</PresentationFormat>
  <Paragraphs>1054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ＭＳ Ｐゴシック</vt:lpstr>
      <vt:lpstr>ＭＳ Ｐゴシック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31 de Mayo 2018 – Montos Miles $</vt:lpstr>
      <vt:lpstr>Programa de Inversión Gobiernos Regionales Ejecución Presupuestaria al 31 de Mayo de 2018</vt:lpstr>
      <vt:lpstr>Programa de Inversión Gobiernos Regionales Ejecución Presupuestaria Período 2006 - 2018 Mes de Mayo</vt:lpstr>
      <vt:lpstr>Programa de Inversión Gobiernos Regionales Ejecución Presupuestaria Comparativo Mayo 2017 - 2018 Montos en Miles de $ de cada año</vt:lpstr>
      <vt:lpstr>Programa de Inversión Gobiernos Regionales Comparación Gasto Promedio respecto Mayo 2018  (montos en M$ de 2018)</vt:lpstr>
      <vt:lpstr>Programa de Inversión Gobiernos Regionales Ejecución Presupuestaria por Tipo de Gasto Mayo 2018 Montos en Miles de $</vt:lpstr>
      <vt:lpstr>Programa de Inversión Gobiernos Regionales Ejecución Presupuestaria por Tipo de Gasto Mayo 2018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113</cp:revision>
  <cp:lastPrinted>2018-04-19T18:37:20Z</cp:lastPrinted>
  <dcterms:created xsi:type="dcterms:W3CDTF">2010-11-27T19:44:20Z</dcterms:created>
  <dcterms:modified xsi:type="dcterms:W3CDTF">2018-06-14T17:48:04Z</dcterms:modified>
</cp:coreProperties>
</file>