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033" r:id="rId2"/>
    <p:sldMasterId id="2147483852" r:id="rId3"/>
  </p:sldMasterIdLst>
  <p:notesMasterIdLst>
    <p:notesMasterId r:id="rId37"/>
  </p:notesMasterIdLst>
  <p:handoutMasterIdLst>
    <p:handoutMasterId r:id="rId38"/>
  </p:handoutMasterIdLst>
  <p:sldIdLst>
    <p:sldId id="256" r:id="rId4"/>
    <p:sldId id="273" r:id="rId5"/>
    <p:sldId id="418" r:id="rId6"/>
    <p:sldId id="406" r:id="rId7"/>
    <p:sldId id="407" r:id="rId8"/>
    <p:sldId id="476" r:id="rId9"/>
    <p:sldId id="477" r:id="rId10"/>
    <p:sldId id="478" r:id="rId11"/>
    <p:sldId id="412" r:id="rId12"/>
    <p:sldId id="413" r:id="rId13"/>
    <p:sldId id="419" r:id="rId14"/>
    <p:sldId id="452" r:id="rId15"/>
    <p:sldId id="414" r:id="rId16"/>
    <p:sldId id="421" r:id="rId17"/>
    <p:sldId id="442" r:id="rId18"/>
    <p:sldId id="428" r:id="rId19"/>
    <p:sldId id="429" r:id="rId20"/>
    <p:sldId id="445" r:id="rId21"/>
    <p:sldId id="446" r:id="rId22"/>
    <p:sldId id="470" r:id="rId23"/>
    <p:sldId id="449" r:id="rId24"/>
    <p:sldId id="469" r:id="rId25"/>
    <p:sldId id="440" r:id="rId26"/>
    <p:sldId id="468" r:id="rId27"/>
    <p:sldId id="475" r:id="rId28"/>
    <p:sldId id="459" r:id="rId29"/>
    <p:sldId id="465" r:id="rId30"/>
    <p:sldId id="461" r:id="rId31"/>
    <p:sldId id="471" r:id="rId32"/>
    <p:sldId id="472" r:id="rId33"/>
    <p:sldId id="473" r:id="rId34"/>
    <p:sldId id="474" r:id="rId35"/>
    <p:sldId id="439" r:id="rId3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521415D9-36F7-43E2-AB2F-B90AF26B5E84}">
      <p14:sectionLst xmlns:p14="http://schemas.microsoft.com/office/powerpoint/2010/main">
        <p14:section name="Saludo Inicial" id="{34B77A64-82A2-6C4E-B379-2D355DF615A1}">
          <p14:sldIdLst>
            <p14:sldId id="256"/>
            <p14:sldId id="273"/>
            <p14:sldId id="418"/>
            <p14:sldId id="406"/>
            <p14:sldId id="407"/>
            <p14:sldId id="476"/>
            <p14:sldId id="477"/>
            <p14:sldId id="478"/>
            <p14:sldId id="412"/>
            <p14:sldId id="413"/>
            <p14:sldId id="419"/>
            <p14:sldId id="452"/>
            <p14:sldId id="414"/>
            <p14:sldId id="421"/>
            <p14:sldId id="442"/>
            <p14:sldId id="428"/>
            <p14:sldId id="429"/>
            <p14:sldId id="445"/>
            <p14:sldId id="446"/>
            <p14:sldId id="470"/>
            <p14:sldId id="449"/>
            <p14:sldId id="469"/>
            <p14:sldId id="440"/>
            <p14:sldId id="468"/>
            <p14:sldId id="475"/>
            <p14:sldId id="459"/>
            <p14:sldId id="465"/>
            <p14:sldId id="461"/>
            <p14:sldId id="471"/>
            <p14:sldId id="472"/>
            <p14:sldId id="473"/>
            <p14:sldId id="474"/>
            <p14:sldId id="4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-4">
          <p15:clr>
            <a:srgbClr val="A4A3A4"/>
          </p15:clr>
        </p15:guide>
        <p15:guide id="2" pos="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SUBDERE" initials="US" lastIdx="1" clrIdx="0">
    <p:extLst>
      <p:ext uri="{19B8F6BF-5375-455C-9EA6-DF929625EA0E}">
        <p15:presenceInfo xmlns:p15="http://schemas.microsoft.com/office/powerpoint/2012/main" userId="Usuario SUBDE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5FA1"/>
    <a:srgbClr val="FE454A"/>
    <a:srgbClr val="E10202"/>
    <a:srgbClr val="E17068"/>
    <a:srgbClr val="EF4144"/>
    <a:srgbClr val="404040"/>
    <a:srgbClr val="808080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29" autoAdjust="0"/>
    <p:restoredTop sz="94434" autoAdjust="0"/>
  </p:normalViewPr>
  <p:slideViewPr>
    <p:cSldViewPr snapToObjects="1">
      <p:cViewPr varScale="1">
        <p:scale>
          <a:sx n="110" d="100"/>
          <a:sy n="110" d="100"/>
        </p:scale>
        <p:origin x="2052" y="102"/>
      </p:cViewPr>
      <p:guideLst>
        <p:guide orient="horz" pos="-4"/>
        <p:guide pos="3"/>
      </p:guideLst>
    </p:cSldViewPr>
  </p:slideViewPr>
  <p:outlineViewPr>
    <p:cViewPr>
      <p:scale>
        <a:sx n="33" d="100"/>
        <a:sy n="33" d="100"/>
      </p:scale>
      <p:origin x="0" y="-2774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6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menaValdebenito\Desktop\ICR%202008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gonzale\Documents\01.%20DFGM%202014\JIMENA\Gr&#225;fico%20PPT%20Vi&#241;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Hoja1!$A$7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Hoja1!$B$6:$K$6</c:f>
              <c:strCache>
                <c:ptCount val="10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</c:strCache>
            </c:strRef>
          </c:cat>
          <c:val>
            <c:numRef>
              <c:f>Hoja1!$B$7:$K$7</c:f>
              <c:numCache>
                <c:formatCode>#,##0</c:formatCode>
                <c:ptCount val="10"/>
                <c:pt idx="0">
                  <c:v>68536</c:v>
                </c:pt>
                <c:pt idx="1">
                  <c:v>210289</c:v>
                </c:pt>
                <c:pt idx="2">
                  <c:v>291235</c:v>
                </c:pt>
                <c:pt idx="3">
                  <c:v>363334</c:v>
                </c:pt>
                <c:pt idx="4">
                  <c:v>434386</c:v>
                </c:pt>
                <c:pt idx="5">
                  <c:v>552632</c:v>
                </c:pt>
                <c:pt idx="6">
                  <c:v>666103</c:v>
                </c:pt>
                <c:pt idx="7">
                  <c:v>872234</c:v>
                </c:pt>
                <c:pt idx="8">
                  <c:v>1223683</c:v>
                </c:pt>
                <c:pt idx="9">
                  <c:v>3150076</c:v>
                </c:pt>
              </c:numCache>
            </c:numRef>
          </c:val>
        </c:ser>
        <c:ser>
          <c:idx val="1"/>
          <c:order val="1"/>
          <c:tx>
            <c:strRef>
              <c:f>Hoja1!$A$8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Hoja1!$B$6:$K$6</c:f>
              <c:strCache>
                <c:ptCount val="10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</c:strCache>
            </c:strRef>
          </c:cat>
          <c:val>
            <c:numRef>
              <c:f>Hoja1!$B$8:$K$8</c:f>
              <c:numCache>
                <c:formatCode>#,##0</c:formatCode>
                <c:ptCount val="10"/>
                <c:pt idx="0">
                  <c:v>85741</c:v>
                </c:pt>
                <c:pt idx="1">
                  <c:v>228621</c:v>
                </c:pt>
                <c:pt idx="2">
                  <c:v>315200</c:v>
                </c:pt>
                <c:pt idx="3">
                  <c:v>371054</c:v>
                </c:pt>
                <c:pt idx="4">
                  <c:v>470642</c:v>
                </c:pt>
                <c:pt idx="5">
                  <c:v>544193</c:v>
                </c:pt>
                <c:pt idx="6">
                  <c:v>667302</c:v>
                </c:pt>
                <c:pt idx="7">
                  <c:v>878816</c:v>
                </c:pt>
                <c:pt idx="8">
                  <c:v>1219273</c:v>
                </c:pt>
                <c:pt idx="9">
                  <c:v>3048821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021320"/>
        <c:axId val="177021712"/>
      </c:barChart>
      <c:catAx>
        <c:axId val="177021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L" b="1"/>
                  <a:t>ingresos según decil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77021712"/>
        <c:crosses val="autoZero"/>
        <c:auto val="1"/>
        <c:lblAlgn val="ctr"/>
        <c:lblOffset val="100"/>
        <c:noMultiLvlLbl val="0"/>
      </c:catAx>
      <c:valAx>
        <c:axId val="17702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L" b="1"/>
                  <a:t>Ingresos en M$</a:t>
                </a:r>
              </a:p>
            </c:rich>
          </c:tx>
          <c:layout>
            <c:manualLayout>
              <c:xMode val="edge"/>
              <c:yMode val="edge"/>
              <c:x val="8.0063304226434661E-3"/>
              <c:y val="0.285290060363663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770213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/>
              <a:t>Índice de Competitividad  Regional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Hoja1!$B$26</c:f>
              <c:strCache>
                <c:ptCount val="1"/>
                <c:pt idx="0">
                  <c:v>ICR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Hoja1!$A$27:$A$39</c:f>
              <c:strCache>
                <c:ptCount val="13"/>
                <c:pt idx="0">
                  <c:v>Tarapacá </c:v>
                </c:pt>
                <c:pt idx="1">
                  <c:v>Antofagasta </c:v>
                </c:pt>
                <c:pt idx="2">
                  <c:v>Atacama </c:v>
                </c:pt>
                <c:pt idx="3">
                  <c:v>Coquimbo </c:v>
                </c:pt>
                <c:pt idx="4">
                  <c:v>Valparaíso </c:v>
                </c:pt>
                <c:pt idx="5">
                  <c:v>O´Higgins </c:v>
                </c:pt>
                <c:pt idx="6">
                  <c:v>Maule </c:v>
                </c:pt>
                <c:pt idx="7">
                  <c:v>Biobío  </c:v>
                </c:pt>
                <c:pt idx="8">
                  <c:v>Araucanía </c:v>
                </c:pt>
                <c:pt idx="9">
                  <c:v>Los Lagos</c:v>
                </c:pt>
                <c:pt idx="10">
                  <c:v>Aisén </c:v>
                </c:pt>
                <c:pt idx="11">
                  <c:v>Magallanes </c:v>
                </c:pt>
                <c:pt idx="12">
                  <c:v>Metropolitana </c:v>
                </c:pt>
              </c:strCache>
            </c:strRef>
          </c:cat>
          <c:val>
            <c:numRef>
              <c:f>Hoja1!$B$27:$B$39</c:f>
              <c:numCache>
                <c:formatCode>General</c:formatCode>
                <c:ptCount val="13"/>
                <c:pt idx="0">
                  <c:v>237.17000000000002</c:v>
                </c:pt>
                <c:pt idx="1">
                  <c:v>302.38</c:v>
                </c:pt>
                <c:pt idx="2">
                  <c:v>296.14000000000004</c:v>
                </c:pt>
                <c:pt idx="3">
                  <c:v>219.33999999999997</c:v>
                </c:pt>
                <c:pt idx="4">
                  <c:v>298.63</c:v>
                </c:pt>
                <c:pt idx="5">
                  <c:v>235.11</c:v>
                </c:pt>
                <c:pt idx="6">
                  <c:v>230.4</c:v>
                </c:pt>
                <c:pt idx="7">
                  <c:v>294</c:v>
                </c:pt>
                <c:pt idx="8">
                  <c:v>207.70000000000002</c:v>
                </c:pt>
                <c:pt idx="9">
                  <c:v>283.55</c:v>
                </c:pt>
                <c:pt idx="10">
                  <c:v>291.10999999999996</c:v>
                </c:pt>
                <c:pt idx="11">
                  <c:v>359.64000000000004</c:v>
                </c:pt>
                <c:pt idx="12">
                  <c:v>358.05000000000007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022888"/>
        <c:axId val="177023280"/>
      </c:barChart>
      <c:catAx>
        <c:axId val="1770228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Región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77023280"/>
        <c:crosses val="autoZero"/>
        <c:auto val="1"/>
        <c:lblAlgn val="ctr"/>
        <c:lblOffset val="100"/>
        <c:noMultiLvlLbl val="0"/>
      </c:catAx>
      <c:valAx>
        <c:axId val="17702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ICR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77022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50800" dir="11160000" algn="ctr" rotWithShape="0">
                <a:schemeClr val="accent2">
                  <a:lumMod val="60000"/>
                  <a:lumOff val="40000"/>
                </a:scheme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E1020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Hoja1!$A$1:$A$8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Hoja1!$B$1:$B$8</c:f>
              <c:numCache>
                <c:formatCode>General</c:formatCode>
                <c:ptCount val="8"/>
                <c:pt idx="0">
                  <c:v>158450</c:v>
                </c:pt>
                <c:pt idx="1">
                  <c:v>230200</c:v>
                </c:pt>
                <c:pt idx="2">
                  <c:v>165900</c:v>
                </c:pt>
                <c:pt idx="3">
                  <c:v>210000</c:v>
                </c:pt>
                <c:pt idx="4">
                  <c:v>155660</c:v>
                </c:pt>
                <c:pt idx="5">
                  <c:v>222180</c:v>
                </c:pt>
                <c:pt idx="6">
                  <c:v>104720</c:v>
                </c:pt>
                <c:pt idx="7">
                  <c:v>180000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9731200"/>
        <c:axId val="239731592"/>
      </c:barChart>
      <c:catAx>
        <c:axId val="239731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L"/>
                  <a:t>Convenios por Año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39731592"/>
        <c:crosses val="autoZero"/>
        <c:auto val="1"/>
        <c:lblAlgn val="ctr"/>
        <c:lblOffset val="100"/>
        <c:noMultiLvlLbl val="0"/>
      </c:catAx>
      <c:valAx>
        <c:axId val="23973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L" dirty="0" smtClean="0"/>
                  <a:t>Montos</a:t>
                </a:r>
                <a:endParaRPr lang="es-CL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3973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5577E2-22CA-CA40-8D24-B8E45D9ACAF9}" type="doc">
      <dgm:prSet loTypeId="urn:microsoft.com/office/officeart/2005/8/layout/vList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5556742-6E46-FD4B-B3E9-F9468AC82481}">
      <dgm:prSet custT="1"/>
      <dgm:spPr/>
      <dgm:t>
        <a:bodyPr/>
        <a:lstStyle/>
        <a:p>
          <a:pPr rtl="0"/>
          <a:r>
            <a:rPr lang="es-ES" sz="2000" b="1" dirty="0" smtClean="0"/>
            <a:t>MEJORAR LA CALIDAD DE LOS SERVICIOS</a:t>
          </a:r>
          <a:endParaRPr lang="es-ES" sz="2000" b="1" dirty="0"/>
        </a:p>
      </dgm:t>
    </dgm:pt>
    <dgm:pt modelId="{366F4B45-7799-9941-B827-F62CB804570E}" type="parTrans" cxnId="{18E19082-0BD1-1B4F-AA58-92CFF14A8C7A}">
      <dgm:prSet/>
      <dgm:spPr/>
      <dgm:t>
        <a:bodyPr/>
        <a:lstStyle/>
        <a:p>
          <a:endParaRPr lang="es-ES" sz="1600"/>
        </a:p>
      </dgm:t>
    </dgm:pt>
    <dgm:pt modelId="{4554BD8B-F5B0-9E4B-B3C0-F5530433CD10}" type="sibTrans" cxnId="{18E19082-0BD1-1B4F-AA58-92CFF14A8C7A}">
      <dgm:prSet/>
      <dgm:spPr/>
      <dgm:t>
        <a:bodyPr/>
        <a:lstStyle/>
        <a:p>
          <a:endParaRPr lang="es-ES" sz="1600"/>
        </a:p>
      </dgm:t>
    </dgm:pt>
    <dgm:pt modelId="{0FDF332D-1F23-6343-9D38-A79E11696922}">
      <dgm:prSet custT="1"/>
      <dgm:spPr/>
      <dgm:t>
        <a:bodyPr/>
        <a:lstStyle/>
        <a:p>
          <a:pPr rtl="0"/>
          <a:r>
            <a:rPr lang="es-ES" sz="1800" b="1" dirty="0" smtClean="0"/>
            <a:t>MEJORAR PARTICIPACIÓN CIUDADANA</a:t>
          </a:r>
          <a:endParaRPr lang="es-ES" sz="1800" b="1" dirty="0"/>
        </a:p>
      </dgm:t>
    </dgm:pt>
    <dgm:pt modelId="{DDDFD467-F774-1C4F-B5DE-472FA19C011B}" type="parTrans" cxnId="{EE5CE905-F779-4540-A4BA-97A7E129E049}">
      <dgm:prSet/>
      <dgm:spPr/>
      <dgm:t>
        <a:bodyPr/>
        <a:lstStyle/>
        <a:p>
          <a:endParaRPr lang="es-ES" sz="1600"/>
        </a:p>
      </dgm:t>
    </dgm:pt>
    <dgm:pt modelId="{01E853B2-90AA-794D-B909-8B5BEC59B31F}" type="sibTrans" cxnId="{EE5CE905-F779-4540-A4BA-97A7E129E049}">
      <dgm:prSet/>
      <dgm:spPr/>
      <dgm:t>
        <a:bodyPr/>
        <a:lstStyle/>
        <a:p>
          <a:endParaRPr lang="es-ES" sz="1600"/>
        </a:p>
      </dgm:t>
    </dgm:pt>
    <dgm:pt modelId="{1F372579-AC6D-4240-A56E-4E35B424F2AF}">
      <dgm:prSet custT="1"/>
      <dgm:spPr/>
      <dgm:t>
        <a:bodyPr/>
        <a:lstStyle/>
        <a:p>
          <a:pPr rtl="0"/>
          <a:r>
            <a:rPr lang="es-ES" sz="1400" dirty="0" smtClean="0"/>
            <a:t>Mejorar y ampliar los mecanismos de participación: Consejos Comunales, Presupuestos Participativos, Consultas Ciudadanas y Plebiscitos.</a:t>
          </a:r>
          <a:endParaRPr lang="es-ES" sz="1400" dirty="0"/>
        </a:p>
      </dgm:t>
    </dgm:pt>
    <dgm:pt modelId="{4F5C111E-B14D-FE48-B290-16561FA58BE2}" type="parTrans" cxnId="{2BFAA279-A50A-A045-8CF1-C13A53C79667}">
      <dgm:prSet/>
      <dgm:spPr/>
      <dgm:t>
        <a:bodyPr/>
        <a:lstStyle/>
        <a:p>
          <a:endParaRPr lang="es-ES" sz="1600"/>
        </a:p>
      </dgm:t>
    </dgm:pt>
    <dgm:pt modelId="{9882B64A-0BCF-254C-8977-B5CEFA2237F3}" type="sibTrans" cxnId="{2BFAA279-A50A-A045-8CF1-C13A53C79667}">
      <dgm:prSet/>
      <dgm:spPr/>
      <dgm:t>
        <a:bodyPr/>
        <a:lstStyle/>
        <a:p>
          <a:endParaRPr lang="es-ES" sz="1600"/>
        </a:p>
      </dgm:t>
    </dgm:pt>
    <dgm:pt modelId="{43ADFB57-F482-4C64-A33C-06A114981DF4}">
      <dgm:prSet custT="1"/>
      <dgm:spPr/>
      <dgm:t>
        <a:bodyPr/>
        <a:lstStyle/>
        <a:p>
          <a:pPr rtl="0"/>
          <a:r>
            <a:rPr lang="es-ES" sz="1800" dirty="0" smtClean="0"/>
            <a:t>Contar con servicios municipales con determinados niveles de calidad, sujeto a indicadores, auditables y medibles.</a:t>
          </a:r>
          <a:endParaRPr lang="es-ES" sz="1800" dirty="0"/>
        </a:p>
      </dgm:t>
    </dgm:pt>
    <dgm:pt modelId="{9889731A-8C0F-4402-82C0-B2A70AA33A08}" type="parTrans" cxnId="{EB2E83BB-0A67-4B1C-8332-F7E8B00603F9}">
      <dgm:prSet/>
      <dgm:spPr/>
      <dgm:t>
        <a:bodyPr/>
        <a:lstStyle/>
        <a:p>
          <a:endParaRPr lang="es-CL" sz="1600"/>
        </a:p>
      </dgm:t>
    </dgm:pt>
    <dgm:pt modelId="{80A52895-B02D-4C0D-B1C0-8B35DE318578}" type="sibTrans" cxnId="{EB2E83BB-0A67-4B1C-8332-F7E8B00603F9}">
      <dgm:prSet/>
      <dgm:spPr/>
      <dgm:t>
        <a:bodyPr/>
        <a:lstStyle/>
        <a:p>
          <a:endParaRPr lang="es-CL" sz="1600"/>
        </a:p>
      </dgm:t>
    </dgm:pt>
    <dgm:pt modelId="{97FFC37D-8C55-4F98-AE35-D6AAF02530F7}">
      <dgm:prSet custT="1"/>
      <dgm:spPr/>
      <dgm:t>
        <a:bodyPr/>
        <a:lstStyle/>
        <a:p>
          <a:pPr rtl="0"/>
          <a:r>
            <a:rPr lang="es-ES" sz="1400" dirty="0" smtClean="0"/>
            <a:t>Para la toma de decisiones del municipio,  promoviendo una cultura de deberes y derechos.</a:t>
          </a:r>
          <a:endParaRPr lang="es-ES" sz="1400" dirty="0"/>
        </a:p>
      </dgm:t>
    </dgm:pt>
    <dgm:pt modelId="{51015A2A-4495-457B-9605-BE96D0A3BD1A}" type="parTrans" cxnId="{4D90121F-482D-4415-B5F7-5DDB09A50E51}">
      <dgm:prSet/>
      <dgm:spPr/>
      <dgm:t>
        <a:bodyPr/>
        <a:lstStyle/>
        <a:p>
          <a:endParaRPr lang="es-CL" sz="1600"/>
        </a:p>
      </dgm:t>
    </dgm:pt>
    <dgm:pt modelId="{1AABB1CE-F072-42C5-B83B-5AEA52893F74}" type="sibTrans" cxnId="{4D90121F-482D-4415-B5F7-5DDB09A50E51}">
      <dgm:prSet/>
      <dgm:spPr/>
      <dgm:t>
        <a:bodyPr/>
        <a:lstStyle/>
        <a:p>
          <a:endParaRPr lang="es-CL" sz="1600"/>
        </a:p>
      </dgm:t>
    </dgm:pt>
    <dgm:pt modelId="{52DC0522-2DBA-499E-8DB2-59E4CB42707A}">
      <dgm:prSet custT="1"/>
      <dgm:spPr/>
      <dgm:t>
        <a:bodyPr/>
        <a:lstStyle/>
        <a:p>
          <a:pPr rtl="0"/>
          <a:r>
            <a:rPr lang="es-ES" sz="1800" b="1" dirty="0" smtClean="0"/>
            <a:t>PROMOVER EL ASOCIATIVISMO</a:t>
          </a:r>
          <a:endParaRPr lang="es-ES" sz="1800" dirty="0"/>
        </a:p>
      </dgm:t>
    </dgm:pt>
    <dgm:pt modelId="{5CE98F56-C143-4E2D-9C2C-F58D3ABA212B}" type="parTrans" cxnId="{594A1215-B1AF-4A2A-A261-113992046C5F}">
      <dgm:prSet/>
      <dgm:spPr/>
      <dgm:t>
        <a:bodyPr/>
        <a:lstStyle/>
        <a:p>
          <a:endParaRPr lang="es-ES" sz="1600"/>
        </a:p>
      </dgm:t>
    </dgm:pt>
    <dgm:pt modelId="{D0E1DCA9-4209-49B3-9507-EC8D0589FF4C}" type="sibTrans" cxnId="{594A1215-B1AF-4A2A-A261-113992046C5F}">
      <dgm:prSet/>
      <dgm:spPr/>
      <dgm:t>
        <a:bodyPr/>
        <a:lstStyle/>
        <a:p>
          <a:endParaRPr lang="es-ES" sz="1600"/>
        </a:p>
      </dgm:t>
    </dgm:pt>
    <dgm:pt modelId="{5C4BFA01-BC6C-4433-AE1C-63390FBA4CB5}">
      <dgm:prSet custT="1"/>
      <dgm:spPr/>
      <dgm:t>
        <a:bodyPr/>
        <a:lstStyle/>
        <a:p>
          <a:pPr rtl="0"/>
          <a:r>
            <a:rPr lang="es-ES" sz="2000" dirty="0" smtClean="0"/>
            <a:t>A escala regional, provincial y comunal para enfrentar problemas comunes.</a:t>
          </a:r>
          <a:endParaRPr lang="es-ES" sz="2000" dirty="0"/>
        </a:p>
      </dgm:t>
    </dgm:pt>
    <dgm:pt modelId="{5A84C46F-1F4F-4EE4-ADFF-0241B464BFEC}" type="parTrans" cxnId="{3128D18D-859E-4DC7-8A7C-7C17277BED80}">
      <dgm:prSet/>
      <dgm:spPr/>
      <dgm:t>
        <a:bodyPr/>
        <a:lstStyle/>
        <a:p>
          <a:endParaRPr lang="es-ES" sz="1600"/>
        </a:p>
      </dgm:t>
    </dgm:pt>
    <dgm:pt modelId="{EF18F38F-A524-434E-B278-9A12E5114C89}" type="sibTrans" cxnId="{3128D18D-859E-4DC7-8A7C-7C17277BED80}">
      <dgm:prSet/>
      <dgm:spPr/>
      <dgm:t>
        <a:bodyPr/>
        <a:lstStyle/>
        <a:p>
          <a:endParaRPr lang="es-ES" sz="1600"/>
        </a:p>
      </dgm:t>
    </dgm:pt>
    <dgm:pt modelId="{5A6109EB-3705-49DE-9837-4EDC339571F1}">
      <dgm:prSet custT="1"/>
      <dgm:spPr/>
      <dgm:t>
        <a:bodyPr/>
        <a:lstStyle/>
        <a:p>
          <a:pPr rtl="0"/>
          <a:r>
            <a:rPr lang="es-ES" sz="2000" dirty="0" smtClean="0"/>
            <a:t>Desarrollo de municipalidades de comunas rurales y con población indígena </a:t>
          </a:r>
          <a:endParaRPr lang="es-ES" sz="2000" dirty="0"/>
        </a:p>
      </dgm:t>
    </dgm:pt>
    <dgm:pt modelId="{564FA843-163A-4EAE-9A57-5580E3A361DC}" type="parTrans" cxnId="{EE5256F3-4864-4453-A768-2CC63CF494D5}">
      <dgm:prSet/>
      <dgm:spPr/>
      <dgm:t>
        <a:bodyPr/>
        <a:lstStyle/>
        <a:p>
          <a:endParaRPr lang="es-CL" sz="1600"/>
        </a:p>
      </dgm:t>
    </dgm:pt>
    <dgm:pt modelId="{FCC7D362-D867-48F1-980E-C81750470530}" type="sibTrans" cxnId="{EE5256F3-4864-4453-A768-2CC63CF494D5}">
      <dgm:prSet/>
      <dgm:spPr/>
      <dgm:t>
        <a:bodyPr/>
        <a:lstStyle/>
        <a:p>
          <a:endParaRPr lang="es-CL" sz="1600"/>
        </a:p>
      </dgm:t>
    </dgm:pt>
    <dgm:pt modelId="{3C8D0766-B9EF-9545-BEE3-252E8ABD11BA}" type="pres">
      <dgm:prSet presAssocID="{495577E2-22CA-CA40-8D24-B8E45D9ACAF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03AC834-FEB0-EB4C-806E-8A304B269B9B}" type="pres">
      <dgm:prSet presAssocID="{B5556742-6E46-FD4B-B3E9-F9468AC82481}" presName="comp" presStyleCnt="0"/>
      <dgm:spPr/>
    </dgm:pt>
    <dgm:pt modelId="{30DC2798-0AB6-5040-BCE6-1E966036B184}" type="pres">
      <dgm:prSet presAssocID="{B5556742-6E46-FD4B-B3E9-F9468AC82481}" presName="box" presStyleLbl="node1" presStyleIdx="0" presStyleCnt="4"/>
      <dgm:spPr/>
      <dgm:t>
        <a:bodyPr/>
        <a:lstStyle/>
        <a:p>
          <a:endParaRPr lang="es-ES"/>
        </a:p>
      </dgm:t>
    </dgm:pt>
    <dgm:pt modelId="{B89CAE9C-8766-F446-A143-CD186BBBACA6}" type="pres">
      <dgm:prSet presAssocID="{B5556742-6E46-FD4B-B3E9-F9468AC82481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  <dgm:t>
        <a:bodyPr/>
        <a:lstStyle/>
        <a:p>
          <a:endParaRPr lang="es-CL"/>
        </a:p>
      </dgm:t>
    </dgm:pt>
    <dgm:pt modelId="{E7445F51-C9CF-F44A-924C-589E5FBB04FA}" type="pres">
      <dgm:prSet presAssocID="{B5556742-6E46-FD4B-B3E9-F9468AC8248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515420-92BC-4D45-9708-1FEC3814F05B}" type="pres">
      <dgm:prSet presAssocID="{4554BD8B-F5B0-9E4B-B3C0-F5530433CD10}" presName="spacer" presStyleCnt="0"/>
      <dgm:spPr/>
    </dgm:pt>
    <dgm:pt modelId="{AACFDDDE-CCD2-4F6C-8222-20FE1DC33F8F}" type="pres">
      <dgm:prSet presAssocID="{52DC0522-2DBA-499E-8DB2-59E4CB42707A}" presName="comp" presStyleCnt="0"/>
      <dgm:spPr/>
    </dgm:pt>
    <dgm:pt modelId="{DFC248BD-4A4A-4C61-8113-7FC857E23AAC}" type="pres">
      <dgm:prSet presAssocID="{52DC0522-2DBA-499E-8DB2-59E4CB42707A}" presName="box" presStyleLbl="node1" presStyleIdx="1" presStyleCnt="4"/>
      <dgm:spPr/>
      <dgm:t>
        <a:bodyPr/>
        <a:lstStyle/>
        <a:p>
          <a:endParaRPr lang="es-ES"/>
        </a:p>
      </dgm:t>
    </dgm:pt>
    <dgm:pt modelId="{2A6D32C6-7CDC-4203-A321-06BA8B6C5D43}" type="pres">
      <dgm:prSet presAssocID="{52DC0522-2DBA-499E-8DB2-59E4CB42707A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8E592D6-045C-43C9-B3AC-85A3C7299070}" type="pres">
      <dgm:prSet presAssocID="{52DC0522-2DBA-499E-8DB2-59E4CB42707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D6EC5B-8CC1-4ED1-95A4-B15C95A42C10}" type="pres">
      <dgm:prSet presAssocID="{D0E1DCA9-4209-49B3-9507-EC8D0589FF4C}" presName="spacer" presStyleCnt="0"/>
      <dgm:spPr/>
    </dgm:pt>
    <dgm:pt modelId="{BC25C605-DD36-1C4D-BABC-F8CD0D0DFA07}" type="pres">
      <dgm:prSet presAssocID="{0FDF332D-1F23-6343-9D38-A79E11696922}" presName="comp" presStyleCnt="0"/>
      <dgm:spPr/>
    </dgm:pt>
    <dgm:pt modelId="{B01F8A34-7C7F-5344-ABA1-A4E84AF3F086}" type="pres">
      <dgm:prSet presAssocID="{0FDF332D-1F23-6343-9D38-A79E11696922}" presName="box" presStyleLbl="node1" presStyleIdx="2" presStyleCnt="4"/>
      <dgm:spPr/>
      <dgm:t>
        <a:bodyPr/>
        <a:lstStyle/>
        <a:p>
          <a:endParaRPr lang="es-ES"/>
        </a:p>
      </dgm:t>
    </dgm:pt>
    <dgm:pt modelId="{4A8FBCFE-E530-BA45-8C6E-C08769EC84AB}" type="pres">
      <dgm:prSet presAssocID="{0FDF332D-1F23-6343-9D38-A79E11696922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  <dgm:t>
        <a:bodyPr/>
        <a:lstStyle/>
        <a:p>
          <a:endParaRPr lang="es-CL"/>
        </a:p>
      </dgm:t>
    </dgm:pt>
    <dgm:pt modelId="{C5EE89A2-991A-8049-9E0E-07AA590E252C}" type="pres">
      <dgm:prSet presAssocID="{0FDF332D-1F23-6343-9D38-A79E11696922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3FFCC2-1BCA-4EF1-BD4E-2817881DE18B}" type="pres">
      <dgm:prSet presAssocID="{01E853B2-90AA-794D-B909-8B5BEC59B31F}" presName="spacer" presStyleCnt="0"/>
      <dgm:spPr/>
    </dgm:pt>
    <dgm:pt modelId="{7DD0160A-C511-457F-911B-23E69D883948}" type="pres">
      <dgm:prSet presAssocID="{5A6109EB-3705-49DE-9837-4EDC339571F1}" presName="comp" presStyleCnt="0"/>
      <dgm:spPr/>
    </dgm:pt>
    <dgm:pt modelId="{E5EC00F8-1A8D-484C-BEA8-6F496E1A1265}" type="pres">
      <dgm:prSet presAssocID="{5A6109EB-3705-49DE-9837-4EDC339571F1}" presName="box" presStyleLbl="node1" presStyleIdx="3" presStyleCnt="4"/>
      <dgm:spPr/>
      <dgm:t>
        <a:bodyPr/>
        <a:lstStyle/>
        <a:p>
          <a:endParaRPr lang="es-CL"/>
        </a:p>
      </dgm:t>
    </dgm:pt>
    <dgm:pt modelId="{6C425B4C-AB14-4B4E-A3DF-5312A80A13AD}" type="pres">
      <dgm:prSet presAssocID="{5A6109EB-3705-49DE-9837-4EDC339571F1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D6D26F46-1E6D-4E95-93F0-FDEEAF14821C}" type="pres">
      <dgm:prSet presAssocID="{5A6109EB-3705-49DE-9837-4EDC339571F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94A1215-B1AF-4A2A-A261-113992046C5F}" srcId="{495577E2-22CA-CA40-8D24-B8E45D9ACAF9}" destId="{52DC0522-2DBA-499E-8DB2-59E4CB42707A}" srcOrd="1" destOrd="0" parTransId="{5CE98F56-C143-4E2D-9C2C-F58D3ABA212B}" sibTransId="{D0E1DCA9-4209-49B3-9507-EC8D0589FF4C}"/>
    <dgm:cxn modelId="{C4704CE4-E261-4304-9610-AEBB34D8615B}" type="presOf" srcId="{5C4BFA01-BC6C-4433-AE1C-63390FBA4CB5}" destId="{DFC248BD-4A4A-4C61-8113-7FC857E23AAC}" srcOrd="0" destOrd="1" presId="urn:microsoft.com/office/officeart/2005/8/layout/vList4"/>
    <dgm:cxn modelId="{18E19082-0BD1-1B4F-AA58-92CFF14A8C7A}" srcId="{495577E2-22CA-CA40-8D24-B8E45D9ACAF9}" destId="{B5556742-6E46-FD4B-B3E9-F9468AC82481}" srcOrd="0" destOrd="0" parTransId="{366F4B45-7799-9941-B827-F62CB804570E}" sibTransId="{4554BD8B-F5B0-9E4B-B3C0-F5530433CD10}"/>
    <dgm:cxn modelId="{3FA9BC7C-4232-4F72-8D1C-D8613E4DB417}" type="presOf" srcId="{1F372579-AC6D-4240-A56E-4E35B424F2AF}" destId="{B01F8A34-7C7F-5344-ABA1-A4E84AF3F086}" srcOrd="0" destOrd="2" presId="urn:microsoft.com/office/officeart/2005/8/layout/vList4"/>
    <dgm:cxn modelId="{3128D18D-859E-4DC7-8A7C-7C17277BED80}" srcId="{52DC0522-2DBA-499E-8DB2-59E4CB42707A}" destId="{5C4BFA01-BC6C-4433-AE1C-63390FBA4CB5}" srcOrd="0" destOrd="0" parTransId="{5A84C46F-1F4F-4EE4-ADFF-0241B464BFEC}" sibTransId="{EF18F38F-A524-434E-B278-9A12E5114C89}"/>
    <dgm:cxn modelId="{72022032-494F-411C-AC18-82E99A425ADB}" type="presOf" srcId="{97FFC37D-8C55-4F98-AE35-D6AAF02530F7}" destId="{C5EE89A2-991A-8049-9E0E-07AA590E252C}" srcOrd="1" destOrd="1" presId="urn:microsoft.com/office/officeart/2005/8/layout/vList4"/>
    <dgm:cxn modelId="{4D90121F-482D-4415-B5F7-5DDB09A50E51}" srcId="{0FDF332D-1F23-6343-9D38-A79E11696922}" destId="{97FFC37D-8C55-4F98-AE35-D6AAF02530F7}" srcOrd="0" destOrd="0" parTransId="{51015A2A-4495-457B-9605-BE96D0A3BD1A}" sibTransId="{1AABB1CE-F072-42C5-B83B-5AEA52893F74}"/>
    <dgm:cxn modelId="{44022516-16AE-4C6A-B50E-D159F3D5CD27}" type="presOf" srcId="{52DC0522-2DBA-499E-8DB2-59E4CB42707A}" destId="{DFC248BD-4A4A-4C61-8113-7FC857E23AAC}" srcOrd="0" destOrd="0" presId="urn:microsoft.com/office/officeart/2005/8/layout/vList4"/>
    <dgm:cxn modelId="{00578741-E772-4CD6-9415-0D754576DBFF}" type="presOf" srcId="{5A6109EB-3705-49DE-9837-4EDC339571F1}" destId="{D6D26F46-1E6D-4E95-93F0-FDEEAF14821C}" srcOrd="1" destOrd="0" presId="urn:microsoft.com/office/officeart/2005/8/layout/vList4"/>
    <dgm:cxn modelId="{EE5256F3-4864-4453-A768-2CC63CF494D5}" srcId="{495577E2-22CA-CA40-8D24-B8E45D9ACAF9}" destId="{5A6109EB-3705-49DE-9837-4EDC339571F1}" srcOrd="3" destOrd="0" parTransId="{564FA843-163A-4EAE-9A57-5580E3A361DC}" sibTransId="{FCC7D362-D867-48F1-980E-C81750470530}"/>
    <dgm:cxn modelId="{99F64791-DE87-456D-8BE3-715193C59CAA}" type="presOf" srcId="{43ADFB57-F482-4C64-A33C-06A114981DF4}" destId="{30DC2798-0AB6-5040-BCE6-1E966036B184}" srcOrd="0" destOrd="1" presId="urn:microsoft.com/office/officeart/2005/8/layout/vList4"/>
    <dgm:cxn modelId="{5630A24A-8416-4328-AD95-432DFF146DCF}" type="presOf" srcId="{43ADFB57-F482-4C64-A33C-06A114981DF4}" destId="{E7445F51-C9CF-F44A-924C-589E5FBB04FA}" srcOrd="1" destOrd="1" presId="urn:microsoft.com/office/officeart/2005/8/layout/vList4"/>
    <dgm:cxn modelId="{4ED0E05D-5A09-47AC-AB88-CF0D63F02669}" type="presOf" srcId="{B5556742-6E46-FD4B-B3E9-F9468AC82481}" destId="{E7445F51-C9CF-F44A-924C-589E5FBB04FA}" srcOrd="1" destOrd="0" presId="urn:microsoft.com/office/officeart/2005/8/layout/vList4"/>
    <dgm:cxn modelId="{EE5CE905-F779-4540-A4BA-97A7E129E049}" srcId="{495577E2-22CA-CA40-8D24-B8E45D9ACAF9}" destId="{0FDF332D-1F23-6343-9D38-A79E11696922}" srcOrd="2" destOrd="0" parTransId="{DDDFD467-F774-1C4F-B5DE-472FA19C011B}" sibTransId="{01E853B2-90AA-794D-B909-8B5BEC59B31F}"/>
    <dgm:cxn modelId="{2BFAA279-A50A-A045-8CF1-C13A53C79667}" srcId="{0FDF332D-1F23-6343-9D38-A79E11696922}" destId="{1F372579-AC6D-4240-A56E-4E35B424F2AF}" srcOrd="1" destOrd="0" parTransId="{4F5C111E-B14D-FE48-B290-16561FA58BE2}" sibTransId="{9882B64A-0BCF-254C-8977-B5CEFA2237F3}"/>
    <dgm:cxn modelId="{5BF5BC8D-EC75-4D18-8E9D-7C9E296B9AC9}" type="presOf" srcId="{5C4BFA01-BC6C-4433-AE1C-63390FBA4CB5}" destId="{38E592D6-045C-43C9-B3AC-85A3C7299070}" srcOrd="1" destOrd="1" presId="urn:microsoft.com/office/officeart/2005/8/layout/vList4"/>
    <dgm:cxn modelId="{CBF6449C-0FE1-4F48-982E-861C630465B3}" type="presOf" srcId="{0FDF332D-1F23-6343-9D38-A79E11696922}" destId="{B01F8A34-7C7F-5344-ABA1-A4E84AF3F086}" srcOrd="0" destOrd="0" presId="urn:microsoft.com/office/officeart/2005/8/layout/vList4"/>
    <dgm:cxn modelId="{28CFC65E-2C84-4333-841D-32E2D55D2891}" type="presOf" srcId="{5A6109EB-3705-49DE-9837-4EDC339571F1}" destId="{E5EC00F8-1A8D-484C-BEA8-6F496E1A1265}" srcOrd="0" destOrd="0" presId="urn:microsoft.com/office/officeart/2005/8/layout/vList4"/>
    <dgm:cxn modelId="{ED9918E4-32BD-44CE-B478-E07B466F1C0C}" type="presOf" srcId="{52DC0522-2DBA-499E-8DB2-59E4CB42707A}" destId="{38E592D6-045C-43C9-B3AC-85A3C7299070}" srcOrd="1" destOrd="0" presId="urn:microsoft.com/office/officeart/2005/8/layout/vList4"/>
    <dgm:cxn modelId="{683EB266-C593-4CAA-9B41-EC120D3B2D33}" type="presOf" srcId="{97FFC37D-8C55-4F98-AE35-D6AAF02530F7}" destId="{B01F8A34-7C7F-5344-ABA1-A4E84AF3F086}" srcOrd="0" destOrd="1" presId="urn:microsoft.com/office/officeart/2005/8/layout/vList4"/>
    <dgm:cxn modelId="{F9ECA5FC-D108-4453-9828-65AFBDE72B66}" type="presOf" srcId="{495577E2-22CA-CA40-8D24-B8E45D9ACAF9}" destId="{3C8D0766-B9EF-9545-BEE3-252E8ABD11BA}" srcOrd="0" destOrd="0" presId="urn:microsoft.com/office/officeart/2005/8/layout/vList4"/>
    <dgm:cxn modelId="{EB2E83BB-0A67-4B1C-8332-F7E8B00603F9}" srcId="{B5556742-6E46-FD4B-B3E9-F9468AC82481}" destId="{43ADFB57-F482-4C64-A33C-06A114981DF4}" srcOrd="0" destOrd="0" parTransId="{9889731A-8C0F-4402-82C0-B2A70AA33A08}" sibTransId="{80A52895-B02D-4C0D-B1C0-8B35DE318578}"/>
    <dgm:cxn modelId="{6412E69A-B086-4D56-91C1-69E0CA762F07}" type="presOf" srcId="{0FDF332D-1F23-6343-9D38-A79E11696922}" destId="{C5EE89A2-991A-8049-9E0E-07AA590E252C}" srcOrd="1" destOrd="0" presId="urn:microsoft.com/office/officeart/2005/8/layout/vList4"/>
    <dgm:cxn modelId="{B773A078-AD1A-4984-AB25-6F2D2B8CCF5B}" type="presOf" srcId="{1F372579-AC6D-4240-A56E-4E35B424F2AF}" destId="{C5EE89A2-991A-8049-9E0E-07AA590E252C}" srcOrd="1" destOrd="2" presId="urn:microsoft.com/office/officeart/2005/8/layout/vList4"/>
    <dgm:cxn modelId="{D877905C-4B9F-4E76-B37D-B28D9ECAC792}" type="presOf" srcId="{B5556742-6E46-FD4B-B3E9-F9468AC82481}" destId="{30DC2798-0AB6-5040-BCE6-1E966036B184}" srcOrd="0" destOrd="0" presId="urn:microsoft.com/office/officeart/2005/8/layout/vList4"/>
    <dgm:cxn modelId="{E8F091D4-E626-42E2-BE04-0A1558A1947D}" type="presParOf" srcId="{3C8D0766-B9EF-9545-BEE3-252E8ABD11BA}" destId="{003AC834-FEB0-EB4C-806E-8A304B269B9B}" srcOrd="0" destOrd="0" presId="urn:microsoft.com/office/officeart/2005/8/layout/vList4"/>
    <dgm:cxn modelId="{7F322793-6C0D-47BB-B6AE-9366C6E600E6}" type="presParOf" srcId="{003AC834-FEB0-EB4C-806E-8A304B269B9B}" destId="{30DC2798-0AB6-5040-BCE6-1E966036B184}" srcOrd="0" destOrd="0" presId="urn:microsoft.com/office/officeart/2005/8/layout/vList4"/>
    <dgm:cxn modelId="{6A72E3BB-4C38-4330-B7CF-A8D1FB5E4C54}" type="presParOf" srcId="{003AC834-FEB0-EB4C-806E-8A304B269B9B}" destId="{B89CAE9C-8766-F446-A143-CD186BBBACA6}" srcOrd="1" destOrd="0" presId="urn:microsoft.com/office/officeart/2005/8/layout/vList4"/>
    <dgm:cxn modelId="{95E388F7-89BD-48B6-B513-24B4E502161A}" type="presParOf" srcId="{003AC834-FEB0-EB4C-806E-8A304B269B9B}" destId="{E7445F51-C9CF-F44A-924C-589E5FBB04FA}" srcOrd="2" destOrd="0" presId="urn:microsoft.com/office/officeart/2005/8/layout/vList4"/>
    <dgm:cxn modelId="{5B2D5241-86A7-483A-9B4C-39D73286346A}" type="presParOf" srcId="{3C8D0766-B9EF-9545-BEE3-252E8ABD11BA}" destId="{8F515420-92BC-4D45-9708-1FEC3814F05B}" srcOrd="1" destOrd="0" presId="urn:microsoft.com/office/officeart/2005/8/layout/vList4"/>
    <dgm:cxn modelId="{5FC9686B-D1F2-4F20-A618-2920EC00FBE9}" type="presParOf" srcId="{3C8D0766-B9EF-9545-BEE3-252E8ABD11BA}" destId="{AACFDDDE-CCD2-4F6C-8222-20FE1DC33F8F}" srcOrd="2" destOrd="0" presId="urn:microsoft.com/office/officeart/2005/8/layout/vList4"/>
    <dgm:cxn modelId="{2859B279-E610-4448-93C8-B5AA0EBE39C6}" type="presParOf" srcId="{AACFDDDE-CCD2-4F6C-8222-20FE1DC33F8F}" destId="{DFC248BD-4A4A-4C61-8113-7FC857E23AAC}" srcOrd="0" destOrd="0" presId="urn:microsoft.com/office/officeart/2005/8/layout/vList4"/>
    <dgm:cxn modelId="{E1289CD3-1342-4593-9006-A98980ECAAF2}" type="presParOf" srcId="{AACFDDDE-CCD2-4F6C-8222-20FE1DC33F8F}" destId="{2A6D32C6-7CDC-4203-A321-06BA8B6C5D43}" srcOrd="1" destOrd="0" presId="urn:microsoft.com/office/officeart/2005/8/layout/vList4"/>
    <dgm:cxn modelId="{7CF22620-2C40-43DB-A258-814E5C97355B}" type="presParOf" srcId="{AACFDDDE-CCD2-4F6C-8222-20FE1DC33F8F}" destId="{38E592D6-045C-43C9-B3AC-85A3C7299070}" srcOrd="2" destOrd="0" presId="urn:microsoft.com/office/officeart/2005/8/layout/vList4"/>
    <dgm:cxn modelId="{FF533284-FE24-4785-8107-A73F1222E072}" type="presParOf" srcId="{3C8D0766-B9EF-9545-BEE3-252E8ABD11BA}" destId="{70D6EC5B-8CC1-4ED1-95A4-B15C95A42C10}" srcOrd="3" destOrd="0" presId="urn:microsoft.com/office/officeart/2005/8/layout/vList4"/>
    <dgm:cxn modelId="{A6EB1962-7FB6-461A-A6D3-8ADB28F57A01}" type="presParOf" srcId="{3C8D0766-B9EF-9545-BEE3-252E8ABD11BA}" destId="{BC25C605-DD36-1C4D-BABC-F8CD0D0DFA07}" srcOrd="4" destOrd="0" presId="urn:microsoft.com/office/officeart/2005/8/layout/vList4"/>
    <dgm:cxn modelId="{93591568-38EB-417D-A641-D24CDD12C6B6}" type="presParOf" srcId="{BC25C605-DD36-1C4D-BABC-F8CD0D0DFA07}" destId="{B01F8A34-7C7F-5344-ABA1-A4E84AF3F086}" srcOrd="0" destOrd="0" presId="urn:microsoft.com/office/officeart/2005/8/layout/vList4"/>
    <dgm:cxn modelId="{C84F9E3E-4C44-482B-901B-9D613FD4A5FA}" type="presParOf" srcId="{BC25C605-DD36-1C4D-BABC-F8CD0D0DFA07}" destId="{4A8FBCFE-E530-BA45-8C6E-C08769EC84AB}" srcOrd="1" destOrd="0" presId="urn:microsoft.com/office/officeart/2005/8/layout/vList4"/>
    <dgm:cxn modelId="{FE4F6321-8A4E-4921-BFCA-E8D060042E6D}" type="presParOf" srcId="{BC25C605-DD36-1C4D-BABC-F8CD0D0DFA07}" destId="{C5EE89A2-991A-8049-9E0E-07AA590E252C}" srcOrd="2" destOrd="0" presId="urn:microsoft.com/office/officeart/2005/8/layout/vList4"/>
    <dgm:cxn modelId="{8F4D51B9-6841-4175-B1B9-DEFBE61B6858}" type="presParOf" srcId="{3C8D0766-B9EF-9545-BEE3-252E8ABD11BA}" destId="{893FFCC2-1BCA-4EF1-BD4E-2817881DE18B}" srcOrd="5" destOrd="0" presId="urn:microsoft.com/office/officeart/2005/8/layout/vList4"/>
    <dgm:cxn modelId="{0FE4DB29-D40B-4B6F-ADAE-1742543097BD}" type="presParOf" srcId="{3C8D0766-B9EF-9545-BEE3-252E8ABD11BA}" destId="{7DD0160A-C511-457F-911B-23E69D883948}" srcOrd="6" destOrd="0" presId="urn:microsoft.com/office/officeart/2005/8/layout/vList4"/>
    <dgm:cxn modelId="{FE576C72-EB34-4425-802F-1EEDAF0B8CE0}" type="presParOf" srcId="{7DD0160A-C511-457F-911B-23E69D883948}" destId="{E5EC00F8-1A8D-484C-BEA8-6F496E1A1265}" srcOrd="0" destOrd="0" presId="urn:microsoft.com/office/officeart/2005/8/layout/vList4"/>
    <dgm:cxn modelId="{90731F17-D04E-4A27-9408-57350E7CA62E}" type="presParOf" srcId="{7DD0160A-C511-457F-911B-23E69D883948}" destId="{6C425B4C-AB14-4B4E-A3DF-5312A80A13AD}" srcOrd="1" destOrd="0" presId="urn:microsoft.com/office/officeart/2005/8/layout/vList4"/>
    <dgm:cxn modelId="{57407E2C-29EB-4A5D-B343-02A7C4968F5E}" type="presParOf" srcId="{7DD0160A-C511-457F-911B-23E69D883948}" destId="{D6D26F46-1E6D-4E95-93F0-FDEEAF14821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9BB53B-0189-4E4A-97D7-05F8FA48812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56430C67-E27B-4A95-B328-24C079C4C1FB}">
      <dgm:prSet phldrT="[Texto]" custT="1"/>
      <dgm:spPr>
        <a:solidFill>
          <a:schemeClr val="accent3">
            <a:lumMod val="20000"/>
            <a:lumOff val="80000"/>
            <a:alpha val="62000"/>
          </a:schemeClr>
        </a:solidFill>
      </dgm:spPr>
      <dgm:t>
        <a:bodyPr/>
        <a:lstStyle/>
        <a:p>
          <a:r>
            <a:rPr lang="es-CL" sz="1400" b="1" dirty="0" smtClean="0">
              <a:solidFill>
                <a:schemeClr val="tx1"/>
              </a:solidFill>
            </a:rPr>
            <a:t>Desarrollo Territorial</a:t>
          </a:r>
          <a:endParaRPr lang="es-CL" sz="1400" b="1" dirty="0">
            <a:solidFill>
              <a:schemeClr val="tx1"/>
            </a:solidFill>
          </a:endParaRPr>
        </a:p>
      </dgm:t>
    </dgm:pt>
    <dgm:pt modelId="{B05C2958-A68B-4220-B8B8-B8B6A9FC0584}" type="parTrans" cxnId="{4905D6A8-6609-4E0A-98A6-537222BF714C}">
      <dgm:prSet/>
      <dgm:spPr/>
      <dgm:t>
        <a:bodyPr/>
        <a:lstStyle/>
        <a:p>
          <a:endParaRPr lang="es-CL"/>
        </a:p>
      </dgm:t>
    </dgm:pt>
    <dgm:pt modelId="{0690D794-55C5-49F3-A065-4945638312E9}" type="sibTrans" cxnId="{4905D6A8-6609-4E0A-98A6-537222BF714C}">
      <dgm:prSet/>
      <dgm:spPr/>
      <dgm:t>
        <a:bodyPr/>
        <a:lstStyle/>
        <a:p>
          <a:endParaRPr lang="es-CL"/>
        </a:p>
      </dgm:t>
    </dgm:pt>
    <dgm:pt modelId="{A5C204A5-F835-403F-AB53-07B2D66A816D}">
      <dgm:prSet phldrT="[Texto]" custT="1"/>
      <dgm:spPr>
        <a:solidFill>
          <a:schemeClr val="accent3">
            <a:lumMod val="40000"/>
            <a:lumOff val="60000"/>
            <a:alpha val="64000"/>
          </a:schemeClr>
        </a:solidFill>
      </dgm:spPr>
      <dgm:t>
        <a:bodyPr/>
        <a:lstStyle/>
        <a:p>
          <a:r>
            <a:rPr lang="es-CL" sz="1400" b="1" dirty="0" smtClean="0">
              <a:solidFill>
                <a:schemeClr val="tx1"/>
              </a:solidFill>
            </a:rPr>
            <a:t>Ruralidad y Pueblos Indígenas</a:t>
          </a:r>
          <a:endParaRPr lang="es-CL" sz="1400" b="1" dirty="0">
            <a:solidFill>
              <a:schemeClr val="tx1"/>
            </a:solidFill>
          </a:endParaRPr>
        </a:p>
      </dgm:t>
    </dgm:pt>
    <dgm:pt modelId="{A3C399C9-1F24-41F3-9BA1-47CA26E4067F}" type="parTrans" cxnId="{5B67D475-14F0-4598-BC42-C98A9C2DEF65}">
      <dgm:prSet/>
      <dgm:spPr/>
      <dgm:t>
        <a:bodyPr/>
        <a:lstStyle/>
        <a:p>
          <a:endParaRPr lang="es-CL"/>
        </a:p>
      </dgm:t>
    </dgm:pt>
    <dgm:pt modelId="{DA68BCB4-8A95-4935-B672-381E6CAB7409}" type="sibTrans" cxnId="{5B67D475-14F0-4598-BC42-C98A9C2DEF65}">
      <dgm:prSet/>
      <dgm:spPr/>
      <dgm:t>
        <a:bodyPr/>
        <a:lstStyle/>
        <a:p>
          <a:endParaRPr lang="es-CL"/>
        </a:p>
      </dgm:t>
    </dgm:pt>
    <dgm:pt modelId="{DE1595B5-8F59-4B25-8B9E-2E645876ACD8}">
      <dgm:prSet phldrT="[Texto]" custT="1"/>
      <dgm:spPr>
        <a:solidFill>
          <a:schemeClr val="accent4">
            <a:lumMod val="20000"/>
            <a:lumOff val="80000"/>
            <a:alpha val="64000"/>
          </a:schemeClr>
        </a:solidFill>
      </dgm:spPr>
      <dgm:t>
        <a:bodyPr/>
        <a:lstStyle/>
        <a:p>
          <a:r>
            <a:rPr lang="es-CL" sz="1400" b="1" dirty="0" smtClean="0">
              <a:solidFill>
                <a:schemeClr val="tx1"/>
              </a:solidFill>
            </a:rPr>
            <a:t>Asociativismo Municipal</a:t>
          </a:r>
          <a:endParaRPr lang="es-CL" sz="1400" b="1" dirty="0">
            <a:solidFill>
              <a:schemeClr val="tx1"/>
            </a:solidFill>
          </a:endParaRPr>
        </a:p>
      </dgm:t>
    </dgm:pt>
    <dgm:pt modelId="{A86F7BFD-6D4C-43B7-8E80-125D8C2FEB03}" type="parTrans" cxnId="{3E93FBA0-9D8D-45E2-879D-19C398E230D3}">
      <dgm:prSet/>
      <dgm:spPr/>
      <dgm:t>
        <a:bodyPr/>
        <a:lstStyle/>
        <a:p>
          <a:endParaRPr lang="es-CL"/>
        </a:p>
      </dgm:t>
    </dgm:pt>
    <dgm:pt modelId="{C9AE3884-ED92-4A4D-9085-6C70B11E0F0A}" type="sibTrans" cxnId="{3E93FBA0-9D8D-45E2-879D-19C398E230D3}">
      <dgm:prSet/>
      <dgm:spPr/>
      <dgm:t>
        <a:bodyPr/>
        <a:lstStyle/>
        <a:p>
          <a:endParaRPr lang="es-CL"/>
        </a:p>
      </dgm:t>
    </dgm:pt>
    <dgm:pt modelId="{833C94CB-4FDD-4A1C-839B-1669857A63F7}">
      <dgm:prSet phldrT="[Texto]" custT="1"/>
      <dgm:spPr>
        <a:solidFill>
          <a:schemeClr val="accent1">
            <a:lumMod val="20000"/>
            <a:lumOff val="80000"/>
            <a:alpha val="56000"/>
          </a:schemeClr>
        </a:solidFill>
      </dgm:spPr>
      <dgm:t>
        <a:bodyPr/>
        <a:lstStyle/>
        <a:p>
          <a:r>
            <a:rPr lang="es-CL" sz="1400" b="1" dirty="0" smtClean="0">
              <a:solidFill>
                <a:schemeClr val="tx1"/>
              </a:solidFill>
            </a:rPr>
            <a:t>Participación y Transparencia</a:t>
          </a:r>
          <a:endParaRPr lang="es-CL" sz="1400" b="1" dirty="0">
            <a:solidFill>
              <a:schemeClr val="tx1"/>
            </a:solidFill>
          </a:endParaRPr>
        </a:p>
      </dgm:t>
    </dgm:pt>
    <dgm:pt modelId="{FBFCAA69-D6ED-4C2F-A393-B563A7B0BEC7}" type="sibTrans" cxnId="{16D57CA9-9209-4AAA-9A63-0CF916EEA1AD}">
      <dgm:prSet/>
      <dgm:spPr/>
      <dgm:t>
        <a:bodyPr/>
        <a:lstStyle/>
        <a:p>
          <a:endParaRPr lang="es-CL"/>
        </a:p>
      </dgm:t>
    </dgm:pt>
    <dgm:pt modelId="{7C2FD4AC-1E78-44DA-A671-36989FBC51E4}" type="parTrans" cxnId="{16D57CA9-9209-4AAA-9A63-0CF916EEA1AD}">
      <dgm:prSet/>
      <dgm:spPr/>
      <dgm:t>
        <a:bodyPr/>
        <a:lstStyle/>
        <a:p>
          <a:endParaRPr lang="es-CL"/>
        </a:p>
      </dgm:t>
    </dgm:pt>
    <dgm:pt modelId="{E208FFDD-D199-49A4-9755-7DD1EA266845}">
      <dgm:prSet phldrT="[Texto]" custT="1"/>
      <dgm:spPr>
        <a:solidFill>
          <a:schemeClr val="accent2">
            <a:lumMod val="20000"/>
            <a:lumOff val="80000"/>
            <a:alpha val="60000"/>
          </a:schemeClr>
        </a:solidFill>
      </dgm:spPr>
      <dgm:t>
        <a:bodyPr/>
        <a:lstStyle/>
        <a:p>
          <a:r>
            <a:rPr lang="es-CL" sz="1400" b="1" dirty="0" smtClean="0">
              <a:solidFill>
                <a:schemeClr val="tx1"/>
              </a:solidFill>
            </a:rPr>
            <a:t>Gestión de Calidad de Servicios Municipales</a:t>
          </a:r>
          <a:endParaRPr lang="es-CL" sz="1400" b="1" dirty="0">
            <a:solidFill>
              <a:schemeClr val="tx1"/>
            </a:solidFill>
          </a:endParaRPr>
        </a:p>
      </dgm:t>
    </dgm:pt>
    <dgm:pt modelId="{32FEA475-C53B-437E-84E4-4CDE472D9220}" type="sibTrans" cxnId="{B17C2187-E5B4-4C3D-8609-D35CAEB93FD5}">
      <dgm:prSet/>
      <dgm:spPr/>
      <dgm:t>
        <a:bodyPr/>
        <a:lstStyle/>
        <a:p>
          <a:endParaRPr lang="es-CL"/>
        </a:p>
      </dgm:t>
    </dgm:pt>
    <dgm:pt modelId="{EF0D040F-819C-46B1-B28D-A22DB033FC72}" type="parTrans" cxnId="{B17C2187-E5B4-4C3D-8609-D35CAEB93FD5}">
      <dgm:prSet/>
      <dgm:spPr/>
      <dgm:t>
        <a:bodyPr/>
        <a:lstStyle/>
        <a:p>
          <a:endParaRPr lang="es-CL"/>
        </a:p>
      </dgm:t>
    </dgm:pt>
    <dgm:pt modelId="{A6398A07-4814-4717-BEC7-BEC0F4AFDFE3}">
      <dgm:prSet phldrT="[Texto]"/>
      <dgm:spPr>
        <a:solidFill>
          <a:srgbClr val="FFC000">
            <a:alpha val="34000"/>
          </a:srgbClr>
        </a:solidFill>
      </dgm:spPr>
      <dgm:t>
        <a:bodyPr/>
        <a:lstStyle/>
        <a:p>
          <a:r>
            <a:rPr lang="es-CL" b="1" dirty="0" smtClean="0">
              <a:solidFill>
                <a:schemeClr val="tx1"/>
              </a:solidFill>
            </a:rPr>
            <a:t>Fortalecimiento Municipal </a:t>
          </a:r>
          <a:endParaRPr lang="es-CL" b="1" dirty="0">
            <a:solidFill>
              <a:schemeClr val="tx1"/>
            </a:solidFill>
          </a:endParaRPr>
        </a:p>
      </dgm:t>
    </dgm:pt>
    <dgm:pt modelId="{F9C271AC-34C0-4300-8293-B524807EB334}" type="sibTrans" cxnId="{1417B6CA-89A7-4F29-A9DA-50C519D31B2A}">
      <dgm:prSet/>
      <dgm:spPr/>
      <dgm:t>
        <a:bodyPr/>
        <a:lstStyle/>
        <a:p>
          <a:endParaRPr lang="es-CL"/>
        </a:p>
      </dgm:t>
    </dgm:pt>
    <dgm:pt modelId="{0C974007-4CEC-46BE-8F29-2DA8C8FF29D3}" type="parTrans" cxnId="{1417B6CA-89A7-4F29-A9DA-50C519D31B2A}">
      <dgm:prSet/>
      <dgm:spPr/>
      <dgm:t>
        <a:bodyPr/>
        <a:lstStyle/>
        <a:p>
          <a:endParaRPr lang="es-CL"/>
        </a:p>
      </dgm:t>
    </dgm:pt>
    <dgm:pt modelId="{DD7E6DEF-64A3-4CAC-BD21-A1A4C92D2937}" type="pres">
      <dgm:prSet presAssocID="{269BB53B-0189-4E4A-97D7-05F8FA48812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11B5BAF-BE4A-4669-B7A0-579F3B445246}" type="pres">
      <dgm:prSet presAssocID="{A6398A07-4814-4717-BEC7-BEC0F4AFDFE3}" presName="centerShape" presStyleLbl="node0" presStyleIdx="0" presStyleCnt="1"/>
      <dgm:spPr/>
      <dgm:t>
        <a:bodyPr/>
        <a:lstStyle/>
        <a:p>
          <a:endParaRPr lang="es-ES"/>
        </a:p>
      </dgm:t>
    </dgm:pt>
    <dgm:pt modelId="{ADCE65CD-40AB-434E-860C-6D45801DFDEA}" type="pres">
      <dgm:prSet presAssocID="{E208FFDD-D199-49A4-9755-7DD1EA266845}" presName="node" presStyleLbl="node1" presStyleIdx="0" presStyleCnt="5" custScaleX="119382" custScaleY="1152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A7A63F-0002-4C03-A9CA-0F6A7F8C2780}" type="pres">
      <dgm:prSet presAssocID="{E208FFDD-D199-49A4-9755-7DD1EA266845}" presName="dummy" presStyleCnt="0"/>
      <dgm:spPr/>
      <dgm:t>
        <a:bodyPr/>
        <a:lstStyle/>
        <a:p>
          <a:endParaRPr lang="es-ES"/>
        </a:p>
      </dgm:t>
    </dgm:pt>
    <dgm:pt modelId="{B91969C6-1631-48ED-A84D-460B1F1EA81E}" type="pres">
      <dgm:prSet presAssocID="{32FEA475-C53B-437E-84E4-4CDE472D9220}" presName="sibTrans" presStyleLbl="sibTrans2D1" presStyleIdx="0" presStyleCnt="5"/>
      <dgm:spPr/>
      <dgm:t>
        <a:bodyPr/>
        <a:lstStyle/>
        <a:p>
          <a:endParaRPr lang="es-ES"/>
        </a:p>
      </dgm:t>
    </dgm:pt>
    <dgm:pt modelId="{6164F383-C377-4046-8757-B093D89236B5}" type="pres">
      <dgm:prSet presAssocID="{833C94CB-4FDD-4A1C-839B-1669857A63F7}" presName="node" presStyleLbl="node1" presStyleIdx="1" presStyleCnt="5" custScaleX="123220" custScaleY="1138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5E1957-210B-4F6F-9F14-D4447C2FDA85}" type="pres">
      <dgm:prSet presAssocID="{833C94CB-4FDD-4A1C-839B-1669857A63F7}" presName="dummy" presStyleCnt="0"/>
      <dgm:spPr/>
      <dgm:t>
        <a:bodyPr/>
        <a:lstStyle/>
        <a:p>
          <a:endParaRPr lang="es-ES"/>
        </a:p>
      </dgm:t>
    </dgm:pt>
    <dgm:pt modelId="{70917750-0E30-4684-86F9-82337BBC6C3E}" type="pres">
      <dgm:prSet presAssocID="{FBFCAA69-D6ED-4C2F-A393-B563A7B0BEC7}" presName="sibTrans" presStyleLbl="sibTrans2D1" presStyleIdx="1" presStyleCnt="5"/>
      <dgm:spPr/>
      <dgm:t>
        <a:bodyPr/>
        <a:lstStyle/>
        <a:p>
          <a:endParaRPr lang="es-ES"/>
        </a:p>
      </dgm:t>
    </dgm:pt>
    <dgm:pt modelId="{F3124FBB-FC59-4827-B804-57743453A053}" type="pres">
      <dgm:prSet presAssocID="{56430C67-E27B-4A95-B328-24C079C4C1F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CB25F9A-BAD4-418C-9514-B55201877811}" type="pres">
      <dgm:prSet presAssocID="{56430C67-E27B-4A95-B328-24C079C4C1FB}" presName="dummy" presStyleCnt="0"/>
      <dgm:spPr/>
      <dgm:t>
        <a:bodyPr/>
        <a:lstStyle/>
        <a:p>
          <a:endParaRPr lang="es-ES"/>
        </a:p>
      </dgm:t>
    </dgm:pt>
    <dgm:pt modelId="{E11EA7B3-181D-46CB-8F3F-8E90058D18F7}" type="pres">
      <dgm:prSet presAssocID="{0690D794-55C5-49F3-A065-4945638312E9}" presName="sibTrans" presStyleLbl="sibTrans2D1" presStyleIdx="2" presStyleCnt="5"/>
      <dgm:spPr/>
      <dgm:t>
        <a:bodyPr/>
        <a:lstStyle/>
        <a:p>
          <a:endParaRPr lang="es-ES"/>
        </a:p>
      </dgm:t>
    </dgm:pt>
    <dgm:pt modelId="{51D329D5-6740-4A23-BFC8-20D564A7E57E}" type="pres">
      <dgm:prSet presAssocID="{A5C204A5-F835-403F-AB53-07B2D66A816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68D8F6-DA2A-4953-8361-D384E4676796}" type="pres">
      <dgm:prSet presAssocID="{A5C204A5-F835-403F-AB53-07B2D66A816D}" presName="dummy" presStyleCnt="0"/>
      <dgm:spPr/>
      <dgm:t>
        <a:bodyPr/>
        <a:lstStyle/>
        <a:p>
          <a:endParaRPr lang="es-ES"/>
        </a:p>
      </dgm:t>
    </dgm:pt>
    <dgm:pt modelId="{82C9F017-B0DA-469E-8080-80DCC4E18EBE}" type="pres">
      <dgm:prSet presAssocID="{DA68BCB4-8A95-4935-B672-381E6CAB7409}" presName="sibTrans" presStyleLbl="sibTrans2D1" presStyleIdx="3" presStyleCnt="5"/>
      <dgm:spPr/>
      <dgm:t>
        <a:bodyPr/>
        <a:lstStyle/>
        <a:p>
          <a:endParaRPr lang="es-ES"/>
        </a:p>
      </dgm:t>
    </dgm:pt>
    <dgm:pt modelId="{EA88DCF4-4352-446D-B809-7236ACFB6117}" type="pres">
      <dgm:prSet presAssocID="{DE1595B5-8F59-4B25-8B9E-2E645876ACD8}" presName="node" presStyleLbl="node1" presStyleIdx="4" presStyleCnt="5" custScaleX="116208" custScaleY="1170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74E491-AB02-43C5-83F2-8DF5C34C0479}" type="pres">
      <dgm:prSet presAssocID="{DE1595B5-8F59-4B25-8B9E-2E645876ACD8}" presName="dummy" presStyleCnt="0"/>
      <dgm:spPr/>
      <dgm:t>
        <a:bodyPr/>
        <a:lstStyle/>
        <a:p>
          <a:endParaRPr lang="es-ES"/>
        </a:p>
      </dgm:t>
    </dgm:pt>
    <dgm:pt modelId="{5A86108F-654A-4428-8731-0E51DDF29F49}" type="pres">
      <dgm:prSet presAssocID="{C9AE3884-ED92-4A4D-9085-6C70B11E0F0A}" presName="sibTrans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3E93FBA0-9D8D-45E2-879D-19C398E230D3}" srcId="{A6398A07-4814-4717-BEC7-BEC0F4AFDFE3}" destId="{DE1595B5-8F59-4B25-8B9E-2E645876ACD8}" srcOrd="4" destOrd="0" parTransId="{A86F7BFD-6D4C-43B7-8E80-125D8C2FEB03}" sibTransId="{C9AE3884-ED92-4A4D-9085-6C70B11E0F0A}"/>
    <dgm:cxn modelId="{0D9809D3-B99E-4A10-A9EE-0F27EB664471}" type="presOf" srcId="{DE1595B5-8F59-4B25-8B9E-2E645876ACD8}" destId="{EA88DCF4-4352-446D-B809-7236ACFB6117}" srcOrd="0" destOrd="0" presId="urn:microsoft.com/office/officeart/2005/8/layout/radial6"/>
    <dgm:cxn modelId="{B17C2187-E5B4-4C3D-8609-D35CAEB93FD5}" srcId="{A6398A07-4814-4717-BEC7-BEC0F4AFDFE3}" destId="{E208FFDD-D199-49A4-9755-7DD1EA266845}" srcOrd="0" destOrd="0" parTransId="{EF0D040F-819C-46B1-B28D-A22DB033FC72}" sibTransId="{32FEA475-C53B-437E-84E4-4CDE472D9220}"/>
    <dgm:cxn modelId="{E3AD3527-3B43-403A-A13D-470A7F8FAC74}" type="presOf" srcId="{E208FFDD-D199-49A4-9755-7DD1EA266845}" destId="{ADCE65CD-40AB-434E-860C-6D45801DFDEA}" srcOrd="0" destOrd="0" presId="urn:microsoft.com/office/officeart/2005/8/layout/radial6"/>
    <dgm:cxn modelId="{D97066DB-6921-416D-A43A-E9F91B4A109E}" type="presOf" srcId="{32FEA475-C53B-437E-84E4-4CDE472D9220}" destId="{B91969C6-1631-48ED-A84D-460B1F1EA81E}" srcOrd="0" destOrd="0" presId="urn:microsoft.com/office/officeart/2005/8/layout/radial6"/>
    <dgm:cxn modelId="{5FAD0C71-8B10-4CF8-BB9B-6999C55055A7}" type="presOf" srcId="{0690D794-55C5-49F3-A065-4945638312E9}" destId="{E11EA7B3-181D-46CB-8F3F-8E90058D18F7}" srcOrd="0" destOrd="0" presId="urn:microsoft.com/office/officeart/2005/8/layout/radial6"/>
    <dgm:cxn modelId="{12DB9B48-383A-4CDF-99C0-E7DD8B285B20}" type="presOf" srcId="{A5C204A5-F835-403F-AB53-07B2D66A816D}" destId="{51D329D5-6740-4A23-BFC8-20D564A7E57E}" srcOrd="0" destOrd="0" presId="urn:microsoft.com/office/officeart/2005/8/layout/radial6"/>
    <dgm:cxn modelId="{5B67D475-14F0-4598-BC42-C98A9C2DEF65}" srcId="{A6398A07-4814-4717-BEC7-BEC0F4AFDFE3}" destId="{A5C204A5-F835-403F-AB53-07B2D66A816D}" srcOrd="3" destOrd="0" parTransId="{A3C399C9-1F24-41F3-9BA1-47CA26E4067F}" sibTransId="{DA68BCB4-8A95-4935-B672-381E6CAB7409}"/>
    <dgm:cxn modelId="{EF9A46A8-2710-4E2C-BF5D-06209866C56D}" type="presOf" srcId="{56430C67-E27B-4A95-B328-24C079C4C1FB}" destId="{F3124FBB-FC59-4827-B804-57743453A053}" srcOrd="0" destOrd="0" presId="urn:microsoft.com/office/officeart/2005/8/layout/radial6"/>
    <dgm:cxn modelId="{E1EE094B-4441-42A2-B0E9-01A61C255BE6}" type="presOf" srcId="{269BB53B-0189-4E4A-97D7-05F8FA488122}" destId="{DD7E6DEF-64A3-4CAC-BD21-A1A4C92D2937}" srcOrd="0" destOrd="0" presId="urn:microsoft.com/office/officeart/2005/8/layout/radial6"/>
    <dgm:cxn modelId="{1417B6CA-89A7-4F29-A9DA-50C519D31B2A}" srcId="{269BB53B-0189-4E4A-97D7-05F8FA488122}" destId="{A6398A07-4814-4717-BEC7-BEC0F4AFDFE3}" srcOrd="0" destOrd="0" parTransId="{0C974007-4CEC-46BE-8F29-2DA8C8FF29D3}" sibTransId="{F9C271AC-34C0-4300-8293-B524807EB334}"/>
    <dgm:cxn modelId="{929EE171-50D3-4D75-BC7D-404511D3F923}" type="presOf" srcId="{833C94CB-4FDD-4A1C-839B-1669857A63F7}" destId="{6164F383-C377-4046-8757-B093D89236B5}" srcOrd="0" destOrd="0" presId="urn:microsoft.com/office/officeart/2005/8/layout/radial6"/>
    <dgm:cxn modelId="{766B8A5F-9A66-4A34-B41A-9DBC15DFAC60}" type="presOf" srcId="{C9AE3884-ED92-4A4D-9085-6C70B11E0F0A}" destId="{5A86108F-654A-4428-8731-0E51DDF29F49}" srcOrd="0" destOrd="0" presId="urn:microsoft.com/office/officeart/2005/8/layout/radial6"/>
    <dgm:cxn modelId="{4905D6A8-6609-4E0A-98A6-537222BF714C}" srcId="{A6398A07-4814-4717-BEC7-BEC0F4AFDFE3}" destId="{56430C67-E27B-4A95-B328-24C079C4C1FB}" srcOrd="2" destOrd="0" parTransId="{B05C2958-A68B-4220-B8B8-B8B6A9FC0584}" sibTransId="{0690D794-55C5-49F3-A065-4945638312E9}"/>
    <dgm:cxn modelId="{16D57CA9-9209-4AAA-9A63-0CF916EEA1AD}" srcId="{A6398A07-4814-4717-BEC7-BEC0F4AFDFE3}" destId="{833C94CB-4FDD-4A1C-839B-1669857A63F7}" srcOrd="1" destOrd="0" parTransId="{7C2FD4AC-1E78-44DA-A671-36989FBC51E4}" sibTransId="{FBFCAA69-D6ED-4C2F-A393-B563A7B0BEC7}"/>
    <dgm:cxn modelId="{5188456C-5FC7-45FC-8EF3-32DCEC0193A3}" type="presOf" srcId="{FBFCAA69-D6ED-4C2F-A393-B563A7B0BEC7}" destId="{70917750-0E30-4684-86F9-82337BBC6C3E}" srcOrd="0" destOrd="0" presId="urn:microsoft.com/office/officeart/2005/8/layout/radial6"/>
    <dgm:cxn modelId="{7A57A0A9-E6AA-4C57-B0ED-5E4CA23C1F53}" type="presOf" srcId="{DA68BCB4-8A95-4935-B672-381E6CAB7409}" destId="{82C9F017-B0DA-469E-8080-80DCC4E18EBE}" srcOrd="0" destOrd="0" presId="urn:microsoft.com/office/officeart/2005/8/layout/radial6"/>
    <dgm:cxn modelId="{7C2B6C59-9894-4E91-98AC-6EA1A1C0968E}" type="presOf" srcId="{A6398A07-4814-4717-BEC7-BEC0F4AFDFE3}" destId="{411B5BAF-BE4A-4669-B7A0-579F3B445246}" srcOrd="0" destOrd="0" presId="urn:microsoft.com/office/officeart/2005/8/layout/radial6"/>
    <dgm:cxn modelId="{7E54AB0C-47E9-4B6F-8C93-80CC4717A47E}" type="presParOf" srcId="{DD7E6DEF-64A3-4CAC-BD21-A1A4C92D2937}" destId="{411B5BAF-BE4A-4669-B7A0-579F3B445246}" srcOrd="0" destOrd="0" presId="urn:microsoft.com/office/officeart/2005/8/layout/radial6"/>
    <dgm:cxn modelId="{2ECC2728-6DEC-4B7F-B902-14CBCDEAB8C5}" type="presParOf" srcId="{DD7E6DEF-64A3-4CAC-BD21-A1A4C92D2937}" destId="{ADCE65CD-40AB-434E-860C-6D45801DFDEA}" srcOrd="1" destOrd="0" presId="urn:microsoft.com/office/officeart/2005/8/layout/radial6"/>
    <dgm:cxn modelId="{E5BDC975-195D-4C3B-91DD-895CC0FB23F5}" type="presParOf" srcId="{DD7E6DEF-64A3-4CAC-BD21-A1A4C92D2937}" destId="{17A7A63F-0002-4C03-A9CA-0F6A7F8C2780}" srcOrd="2" destOrd="0" presId="urn:microsoft.com/office/officeart/2005/8/layout/radial6"/>
    <dgm:cxn modelId="{724FCC37-0EDF-483C-8341-8243E7DCBCB2}" type="presParOf" srcId="{DD7E6DEF-64A3-4CAC-BD21-A1A4C92D2937}" destId="{B91969C6-1631-48ED-A84D-460B1F1EA81E}" srcOrd="3" destOrd="0" presId="urn:microsoft.com/office/officeart/2005/8/layout/radial6"/>
    <dgm:cxn modelId="{CE62E1A0-C32E-47C6-9B11-2894BDC8BA9B}" type="presParOf" srcId="{DD7E6DEF-64A3-4CAC-BD21-A1A4C92D2937}" destId="{6164F383-C377-4046-8757-B093D89236B5}" srcOrd="4" destOrd="0" presId="urn:microsoft.com/office/officeart/2005/8/layout/radial6"/>
    <dgm:cxn modelId="{B30D0897-1A65-41FA-A17F-29A61B265FBF}" type="presParOf" srcId="{DD7E6DEF-64A3-4CAC-BD21-A1A4C92D2937}" destId="{275E1957-210B-4F6F-9F14-D4447C2FDA85}" srcOrd="5" destOrd="0" presId="urn:microsoft.com/office/officeart/2005/8/layout/radial6"/>
    <dgm:cxn modelId="{1415FD36-E995-48F9-91DE-A7538FF2646F}" type="presParOf" srcId="{DD7E6DEF-64A3-4CAC-BD21-A1A4C92D2937}" destId="{70917750-0E30-4684-86F9-82337BBC6C3E}" srcOrd="6" destOrd="0" presId="urn:microsoft.com/office/officeart/2005/8/layout/radial6"/>
    <dgm:cxn modelId="{A2D1BE55-056D-4C94-81A6-96CB1A7D0758}" type="presParOf" srcId="{DD7E6DEF-64A3-4CAC-BD21-A1A4C92D2937}" destId="{F3124FBB-FC59-4827-B804-57743453A053}" srcOrd="7" destOrd="0" presId="urn:microsoft.com/office/officeart/2005/8/layout/radial6"/>
    <dgm:cxn modelId="{4A6B0FE1-1F31-42FE-B20A-2FBD2563A744}" type="presParOf" srcId="{DD7E6DEF-64A3-4CAC-BD21-A1A4C92D2937}" destId="{FCB25F9A-BAD4-418C-9514-B55201877811}" srcOrd="8" destOrd="0" presId="urn:microsoft.com/office/officeart/2005/8/layout/radial6"/>
    <dgm:cxn modelId="{1BD5DE0A-E74A-44F9-9841-BFCF5C3838A0}" type="presParOf" srcId="{DD7E6DEF-64A3-4CAC-BD21-A1A4C92D2937}" destId="{E11EA7B3-181D-46CB-8F3F-8E90058D18F7}" srcOrd="9" destOrd="0" presId="urn:microsoft.com/office/officeart/2005/8/layout/radial6"/>
    <dgm:cxn modelId="{072ACC45-2B6B-455A-88B5-32EC5B67E16F}" type="presParOf" srcId="{DD7E6DEF-64A3-4CAC-BD21-A1A4C92D2937}" destId="{51D329D5-6740-4A23-BFC8-20D564A7E57E}" srcOrd="10" destOrd="0" presId="urn:microsoft.com/office/officeart/2005/8/layout/radial6"/>
    <dgm:cxn modelId="{09D25EBE-4CEA-45E9-81A5-2B0C73A49154}" type="presParOf" srcId="{DD7E6DEF-64A3-4CAC-BD21-A1A4C92D2937}" destId="{9268D8F6-DA2A-4953-8361-D384E4676796}" srcOrd="11" destOrd="0" presId="urn:microsoft.com/office/officeart/2005/8/layout/radial6"/>
    <dgm:cxn modelId="{09AE9DFD-DF1C-4110-9FFD-2B2FE40CC718}" type="presParOf" srcId="{DD7E6DEF-64A3-4CAC-BD21-A1A4C92D2937}" destId="{82C9F017-B0DA-469E-8080-80DCC4E18EBE}" srcOrd="12" destOrd="0" presId="urn:microsoft.com/office/officeart/2005/8/layout/radial6"/>
    <dgm:cxn modelId="{13E294D9-527F-400E-A779-67E9D4972B22}" type="presParOf" srcId="{DD7E6DEF-64A3-4CAC-BD21-A1A4C92D2937}" destId="{EA88DCF4-4352-446D-B809-7236ACFB6117}" srcOrd="13" destOrd="0" presId="urn:microsoft.com/office/officeart/2005/8/layout/radial6"/>
    <dgm:cxn modelId="{12A044B9-8454-488A-87E9-25B217799FF3}" type="presParOf" srcId="{DD7E6DEF-64A3-4CAC-BD21-A1A4C92D2937}" destId="{C974E491-AB02-43C5-83F2-8DF5C34C0479}" srcOrd="14" destOrd="0" presId="urn:microsoft.com/office/officeart/2005/8/layout/radial6"/>
    <dgm:cxn modelId="{A07D09A6-743F-411D-831B-C0E3636E5DBC}" type="presParOf" srcId="{DD7E6DEF-64A3-4CAC-BD21-A1A4C92D2937}" destId="{5A86108F-654A-4428-8731-0E51DDF29F49}" srcOrd="15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C2798-0AB6-5040-BCE6-1E966036B184}">
      <dsp:nvSpPr>
        <dsp:cNvPr id="0" name=""/>
        <dsp:cNvSpPr/>
      </dsp:nvSpPr>
      <dsp:spPr>
        <a:xfrm>
          <a:off x="0" y="0"/>
          <a:ext cx="8230747" cy="1191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MEJORAR LA CALIDAD DE LOS SERVICIOS</a:t>
          </a:r>
          <a:endParaRPr lang="es-ES" sz="20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Contar con servicios municipales con determinados niveles de calidad, sujeto a indicadores, auditables y medibles.</a:t>
          </a:r>
          <a:endParaRPr lang="es-ES" sz="1800" kern="1200" dirty="0"/>
        </a:p>
      </dsp:txBody>
      <dsp:txXfrm>
        <a:off x="1765344" y="0"/>
        <a:ext cx="6465402" cy="1191949"/>
      </dsp:txXfrm>
    </dsp:sp>
    <dsp:sp modelId="{B89CAE9C-8766-F446-A143-CD186BBBACA6}">
      <dsp:nvSpPr>
        <dsp:cNvPr id="0" name=""/>
        <dsp:cNvSpPr/>
      </dsp:nvSpPr>
      <dsp:spPr>
        <a:xfrm>
          <a:off x="119194" y="119194"/>
          <a:ext cx="1646149" cy="9535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C248BD-4A4A-4C61-8113-7FC857E23AAC}">
      <dsp:nvSpPr>
        <dsp:cNvPr id="0" name=""/>
        <dsp:cNvSpPr/>
      </dsp:nvSpPr>
      <dsp:spPr>
        <a:xfrm>
          <a:off x="0" y="1311144"/>
          <a:ext cx="8230747" cy="1191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PROMOVER EL ASOCIATIVISMO</a:t>
          </a:r>
          <a:endParaRPr lang="es-ES" sz="18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A escala regional, provincial y comunal para enfrentar problemas comunes.</a:t>
          </a:r>
          <a:endParaRPr lang="es-ES" sz="2000" kern="1200" dirty="0"/>
        </a:p>
      </dsp:txBody>
      <dsp:txXfrm>
        <a:off x="1765344" y="1311144"/>
        <a:ext cx="6465402" cy="1191949"/>
      </dsp:txXfrm>
    </dsp:sp>
    <dsp:sp modelId="{2A6D32C6-7CDC-4203-A321-06BA8B6C5D43}">
      <dsp:nvSpPr>
        <dsp:cNvPr id="0" name=""/>
        <dsp:cNvSpPr/>
      </dsp:nvSpPr>
      <dsp:spPr>
        <a:xfrm>
          <a:off x="119194" y="1430339"/>
          <a:ext cx="1646149" cy="9535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1F8A34-7C7F-5344-ABA1-A4E84AF3F086}">
      <dsp:nvSpPr>
        <dsp:cNvPr id="0" name=""/>
        <dsp:cNvSpPr/>
      </dsp:nvSpPr>
      <dsp:spPr>
        <a:xfrm>
          <a:off x="0" y="2622289"/>
          <a:ext cx="8230747" cy="1191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MEJORAR PARTICIPACIÓN CIUDADANA</a:t>
          </a:r>
          <a:endParaRPr lang="es-ES" sz="18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Para la toma de decisiones del municipio,  promoviendo una cultura de deberes y derechos.</a:t>
          </a:r>
          <a:endParaRPr lang="es-E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Mejorar y ampliar los mecanismos de participación: Consejos Comunales, Presupuestos Participativos, Consultas Ciudadanas y Plebiscitos.</a:t>
          </a:r>
          <a:endParaRPr lang="es-ES" sz="1400" kern="1200" dirty="0"/>
        </a:p>
      </dsp:txBody>
      <dsp:txXfrm>
        <a:off x="1765344" y="2622289"/>
        <a:ext cx="6465402" cy="1191949"/>
      </dsp:txXfrm>
    </dsp:sp>
    <dsp:sp modelId="{4A8FBCFE-E530-BA45-8C6E-C08769EC84AB}">
      <dsp:nvSpPr>
        <dsp:cNvPr id="0" name=""/>
        <dsp:cNvSpPr/>
      </dsp:nvSpPr>
      <dsp:spPr>
        <a:xfrm>
          <a:off x="119194" y="2741483"/>
          <a:ext cx="1646149" cy="9535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EC00F8-1A8D-484C-BEA8-6F496E1A1265}">
      <dsp:nvSpPr>
        <dsp:cNvPr id="0" name=""/>
        <dsp:cNvSpPr/>
      </dsp:nvSpPr>
      <dsp:spPr>
        <a:xfrm>
          <a:off x="0" y="3933433"/>
          <a:ext cx="8230747" cy="1191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Desarrollo de municipalidades de comunas rurales y con población indígena </a:t>
          </a:r>
          <a:endParaRPr lang="es-ES" sz="2000" kern="1200" dirty="0"/>
        </a:p>
      </dsp:txBody>
      <dsp:txXfrm>
        <a:off x="1765344" y="3933433"/>
        <a:ext cx="6465402" cy="1191949"/>
      </dsp:txXfrm>
    </dsp:sp>
    <dsp:sp modelId="{6C425B4C-AB14-4B4E-A3DF-5312A80A13AD}">
      <dsp:nvSpPr>
        <dsp:cNvPr id="0" name=""/>
        <dsp:cNvSpPr/>
      </dsp:nvSpPr>
      <dsp:spPr>
        <a:xfrm>
          <a:off x="119194" y="4052628"/>
          <a:ext cx="1646149" cy="9535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98828-52B5-6048-90B9-6BF59237E9C1}" type="datetimeFigureOut">
              <a:rPr lang="es-ES" smtClean="0"/>
              <a:t>05/08/2014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92D44-E6FA-FF46-BB37-6A8B3A19E4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40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BEA94378-55DD-3747-B2D0-4CECF3F91749}" type="datetime1">
              <a:rPr lang="en-US"/>
              <a:pPr>
                <a:defRPr/>
              </a:pPr>
              <a:t>8/5/2014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CL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E201D343-155E-4A43-9687-20EC4CB65CD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21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55DD-1955-4EB0-8952-D5FD5DDB7A95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4563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55DD-1955-4EB0-8952-D5FD5DDB7A95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2684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CL" sz="1425" dirty="0" smtClean="0"/>
              <a:t>	345 municipalidades, con un similar de ingresos y gastos, con las mismas tareas y funciones, pero con alta </a:t>
            </a:r>
            <a:r>
              <a:rPr lang="es-CL" sz="1425" b="1" dirty="0" smtClean="0">
                <a:solidFill>
                  <a:srgbClr val="FF9900"/>
                </a:solidFill>
              </a:rPr>
              <a:t>heterogeneidad en su capacidad tributaria </a:t>
            </a:r>
          </a:p>
          <a:p>
            <a:pPr lvl="1"/>
            <a:r>
              <a:rPr lang="es-CL" altLang="es-ES" sz="1125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Impuesto Territorial, Patente Municipal por actividades profesionales, comerciales e industriales y el Permiso de Circulación para vehículos.</a:t>
            </a:r>
            <a:r>
              <a:rPr lang="es-ES" altLang="es-ES" sz="1125" dirty="0" smtClean="0"/>
              <a:t> </a:t>
            </a:r>
            <a:endParaRPr lang="es-CL" sz="1125" dirty="0" smtClean="0"/>
          </a:p>
          <a:p>
            <a:pPr lvl="1"/>
            <a:r>
              <a:rPr lang="es-CL" sz="1350" dirty="0" smtClean="0"/>
              <a:t>Los ingresos municipales concentran su recaudación en alrededor del 20% de las municipalidades, aportantes netas al FCM.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1D343-155E-4A43-9687-20EC4CB65CD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51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55DD-1955-4EB0-8952-D5FD5DDB7A95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3217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55DD-1955-4EB0-8952-D5FD5DDB7A95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4375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55DD-1955-4EB0-8952-D5FD5DDB7A95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3974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55DD-1955-4EB0-8952-D5FD5DDB7A95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939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55DD-1955-4EB0-8952-D5FD5DDB7A95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21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</a:defRPr>
            </a:lvl1pPr>
          </a:lstStyle>
          <a:p>
            <a:pPr>
              <a:defRPr/>
            </a:pPr>
            <a:fld id="{61DF8AEC-8C1E-3148-9847-3FA62BDB3057}" type="datetime1">
              <a:rPr lang="en-US"/>
              <a:pPr>
                <a:defRPr/>
              </a:pPr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</a:defRPr>
            </a:lvl1pPr>
          </a:lstStyle>
          <a:p>
            <a:pPr>
              <a:defRPr/>
            </a:pPr>
            <a:fld id="{9CAC4756-E945-4D41-A960-2DEB76F9B38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3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567F7-AABA-6D42-A22B-059FE696E638}" type="datetimeFigureOut">
              <a:rPr lang="es-CL"/>
              <a:pPr>
                <a:defRPr/>
              </a:pPr>
              <a:t>05-08-2014</a:t>
            </a:fld>
            <a:endParaRPr lang="es-C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DA912-51C3-5C46-9E9B-47965F11EBA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891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E0615-FA7E-5C4E-9955-D27A1C7A93F1}" type="datetimeFigureOut">
              <a:rPr lang="es-CL"/>
              <a:pPr>
                <a:defRPr/>
              </a:pPr>
              <a:t>05-08-2014</a:t>
            </a:fld>
            <a:endParaRPr lang="es-C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FEA58-B9F0-E647-B4BF-522C65016C6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1879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1AE2A-1674-6245-A948-59A875B9D948}" type="datetimeFigureOut">
              <a:rPr lang="es-CL"/>
              <a:pPr>
                <a:defRPr/>
              </a:pPr>
              <a:t>05-08-2014</a:t>
            </a:fld>
            <a:endParaRPr lang="es-C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6A161-12D2-8B47-8FFB-26F27FE5ACE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1550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FF18F-8167-FE4E-83C4-274B27200560}" type="datetimeFigureOut">
              <a:rPr lang="es-CL"/>
              <a:pPr>
                <a:defRPr/>
              </a:pPr>
              <a:t>05-08-2014</a:t>
            </a:fld>
            <a:endParaRPr lang="es-C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0EC65-5F91-0C47-967E-3608089C7C8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7248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1D3ED-1F34-C24C-B682-C0E96FC43984}" type="datetimeFigureOut">
              <a:rPr lang="es-CL"/>
              <a:pPr>
                <a:defRPr/>
              </a:pPr>
              <a:t>05-08-2014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E2450-C525-AA41-8730-BD30DCCF245D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4044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8D281-AB83-1145-9779-1397D2695FD4}" type="datetimeFigureOut">
              <a:rPr lang="es-CL"/>
              <a:pPr>
                <a:defRPr/>
              </a:pPr>
              <a:t>05-08-2014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73E35-0B71-CE4F-8D86-3BEB2D8E915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5180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F12F1-9DD6-6749-B1BB-32BEA1F7778E}" type="datetimeFigureOut">
              <a:rPr lang="es-ES"/>
              <a:pPr>
                <a:defRPr/>
              </a:pPr>
              <a:t>05/08/2014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BB434-488D-CA45-AF1F-F30CC0C481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1404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FF962-977F-194B-B501-A5BAD634F7F3}" type="datetimeFigureOut">
              <a:rPr lang="es-ES"/>
              <a:pPr>
                <a:defRPr/>
              </a:pPr>
              <a:t>05/08/2014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E1F93-D636-E44C-9CCA-32F67EE86B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5090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C2652-5FD6-5B4F-8E02-744DB19ECBD3}" type="datetimeFigureOut">
              <a:rPr lang="es-ES"/>
              <a:pPr>
                <a:defRPr/>
              </a:pPr>
              <a:t>05/08/2014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D03E5-E759-EE40-996B-64B126210F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2204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E4E3C-4572-504B-AD3A-900773B58AC1}" type="datetimeFigureOut">
              <a:rPr lang="es-ES"/>
              <a:pPr>
                <a:defRPr/>
              </a:pPr>
              <a:t>05/08/2014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3A3FC-5721-AB4B-80B7-FA5B8F310D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760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</a:defRPr>
            </a:lvl1pPr>
          </a:lstStyle>
          <a:p>
            <a:pPr>
              <a:defRPr/>
            </a:pPr>
            <a:fld id="{BC634D3D-B7BE-EB4D-BE9A-032848C7FF7B}" type="datetime1">
              <a:rPr lang="en-US"/>
              <a:pPr>
                <a:defRPr/>
              </a:pPr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</a:defRPr>
            </a:lvl1pPr>
          </a:lstStyle>
          <a:p>
            <a:pPr>
              <a:defRPr/>
            </a:pPr>
            <a:fld id="{031E3E2E-3808-4244-B847-3ED641BA364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81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7D51E-5A38-0F41-BB60-BA189E779CF0}" type="datetimeFigureOut">
              <a:rPr lang="es-ES"/>
              <a:pPr>
                <a:defRPr/>
              </a:pPr>
              <a:t>05/08/2014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506FB-56F6-6248-A514-974E9BDE71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818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4295E-93D1-EE47-A126-FA7A9AC53105}" type="datetimeFigureOut">
              <a:rPr lang="es-ES"/>
              <a:pPr>
                <a:defRPr/>
              </a:pPr>
              <a:t>05/08/2014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8C7AE-FFE7-6F49-9A2B-1E6ED7F920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492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81DF3-B086-0740-BD96-92FDA3E73A6B}" type="datetimeFigureOut">
              <a:rPr lang="es-ES"/>
              <a:pPr>
                <a:defRPr/>
              </a:pPr>
              <a:t>05/08/2014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1A747-F579-874D-BA9A-AAD7AC51046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113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FBB2B-D03D-1548-82A9-52881B262858}" type="datetimeFigureOut">
              <a:rPr lang="es-ES"/>
              <a:pPr>
                <a:defRPr/>
              </a:pPr>
              <a:t>05/08/2014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6B6D7-E179-2246-8C2E-73F857C2F4C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3825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0915A-9EA7-6E4A-B8ED-676819876839}" type="datetimeFigureOut">
              <a:rPr lang="es-ES"/>
              <a:pPr>
                <a:defRPr/>
              </a:pPr>
              <a:t>05/08/2014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780CF-E594-444A-9EAD-A87416FCBF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3321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2E8E2-31FF-2440-B141-213275CBC63A}" type="datetimeFigureOut">
              <a:rPr lang="es-ES"/>
              <a:pPr>
                <a:defRPr/>
              </a:pPr>
              <a:t>05/08/2014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85763-21A4-A547-B8CC-7181A2E1B32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2710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F2CCF-9374-D54B-B435-B16546507518}" type="datetimeFigureOut">
              <a:rPr lang="es-ES"/>
              <a:pPr>
                <a:defRPr/>
              </a:pPr>
              <a:t>05/08/2014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85B4C-A3B7-F14E-9E4B-3C71A38E31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729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</a:defRPr>
            </a:lvl1pPr>
          </a:lstStyle>
          <a:p>
            <a:pPr>
              <a:defRPr/>
            </a:pPr>
            <a:fld id="{9E849B6C-14BF-C24C-8125-3AE81E134D20}" type="datetime1">
              <a:rPr lang="en-US"/>
              <a:pPr>
                <a:defRPr/>
              </a:pPr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</a:defRPr>
            </a:lvl1pPr>
          </a:lstStyle>
          <a:p>
            <a:pPr>
              <a:defRPr/>
            </a:pPr>
            <a:fld id="{1ED52A1A-4555-8B48-9DCF-21196E1CBD1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0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</a:defRPr>
            </a:lvl1pPr>
          </a:lstStyle>
          <a:p>
            <a:pPr>
              <a:defRPr/>
            </a:pPr>
            <a:fld id="{A53FDB22-001A-F94B-824C-411E64964869}" type="datetime1">
              <a:rPr lang="en-US"/>
              <a:pPr>
                <a:defRPr/>
              </a:pPr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</a:defRPr>
            </a:lvl1pPr>
          </a:lstStyle>
          <a:p>
            <a:pPr>
              <a:defRPr/>
            </a:pPr>
            <a:fld id="{A29CB59D-58A1-3744-9676-96ED86C3649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3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6BEAD-80F0-914E-8EDD-726A07BE09EC}" type="datetimeFigureOut">
              <a:rPr lang="es-CL"/>
              <a:pPr>
                <a:defRPr/>
              </a:pPr>
              <a:t>05-08-2014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0AE83-58EA-C649-BC65-D8F1B69F447E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988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950B6-CE02-3F4E-95AD-C38B62A8B4D2}" type="datetimeFigureOut">
              <a:rPr lang="es-CL"/>
              <a:pPr>
                <a:defRPr/>
              </a:pPr>
              <a:t>05-08-2014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72DF-28AD-E248-A6CC-F51B10C4CFB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3360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FCC76-B3A4-534A-9585-43C78BB1E7E6}" type="datetimeFigureOut">
              <a:rPr lang="es-CL"/>
              <a:pPr>
                <a:defRPr/>
              </a:pPr>
              <a:t>05-08-2014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A376A-C43E-784C-8925-9F2E3C58BC9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265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F8DBC-4966-1E40-890A-1A90E876B5CC}" type="datetimeFigureOut">
              <a:rPr lang="es-CL"/>
              <a:pPr>
                <a:defRPr/>
              </a:pPr>
              <a:t>05-08-2014</a:t>
            </a:fld>
            <a:endParaRPr lang="es-C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150C-D70C-E046-8B10-1233C72CA72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821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5CB80-CBA1-FD42-AFBC-F99C04052397}" type="datetimeFigureOut">
              <a:rPr lang="es-CL"/>
              <a:pPr>
                <a:defRPr/>
              </a:pPr>
              <a:t>05-08-2014</a:t>
            </a:fld>
            <a:endParaRPr lang="es-C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287BB-2F35-DF47-B962-85CB3B05D3D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279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jpeg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0.jpeg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17" Type="http://schemas.openxmlformats.org/officeDocument/2006/relationships/image" Target="../media/image6.jpeg"/><Relationship Id="rId25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.jpeg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image" Target="../media/image13.jpe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4.jpeg"/><Relationship Id="rId23" Type="http://schemas.openxmlformats.org/officeDocument/2006/relationships/image" Target="../media/image12.jpeg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8.jpeg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3.jpeg"/><Relationship Id="rId22" Type="http://schemas.openxmlformats.org/officeDocument/2006/relationships/image" Target="../media/image1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jpeg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10.jpeg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7" Type="http://schemas.openxmlformats.org/officeDocument/2006/relationships/image" Target="../media/image6.jpeg"/><Relationship Id="rId25" Type="http://schemas.openxmlformats.org/officeDocument/2006/relationships/image" Target="../media/image14.jpe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5.jpeg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image" Target="../media/image13.jpeg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4.jpeg"/><Relationship Id="rId23" Type="http://schemas.openxmlformats.org/officeDocument/2006/relationships/image" Target="../media/image12.jpeg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8.jpe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jpeg"/><Relationship Id="rId22" Type="http://schemas.openxmlformats.org/officeDocument/2006/relationships/image" Target="../media/image1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-242888"/>
            <a:ext cx="4508500" cy="505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títu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2150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351E6F9-C0EF-9C4A-9183-AC8933EE0E88}" type="datetimeFigureOut">
              <a:rPr lang="es-CL"/>
              <a:pPr>
                <a:defRPr/>
              </a:pPr>
              <a:t>05-08-2014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8DAD581-526A-D745-8680-0454A3EA0A78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  <p:grpSp>
        <p:nvGrpSpPr>
          <p:cNvPr id="7" name="Group 16"/>
          <p:cNvGrpSpPr>
            <a:grpSpLocks/>
          </p:cNvGrpSpPr>
          <p:nvPr userDrawn="1"/>
        </p:nvGrpSpPr>
        <p:grpSpPr bwMode="auto">
          <a:xfrm>
            <a:off x="0" y="603448"/>
            <a:ext cx="685800" cy="6858000"/>
            <a:chOff x="0" y="0"/>
            <a:chExt cx="432" cy="4320"/>
          </a:xfrm>
        </p:grpSpPr>
        <p:pic>
          <p:nvPicPr>
            <p:cNvPr id="8" name="Picture 17" descr="foto_primera_region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8" descr="magallane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48"/>
              <a:ext cx="43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9" descr="metropolitana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84"/>
              <a:ext cx="43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0" descr="reg_10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76"/>
              <a:ext cx="43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1" descr="reg_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2" descr="reg_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0"/>
              <a:ext cx="43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3" descr="reg_4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4" descr="reg_5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52"/>
              <a:ext cx="432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 descr="reg_6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38"/>
              <a:ext cx="432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 descr="reg_7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0"/>
              <a:ext cx="432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7" descr="reg_8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4"/>
              <a:ext cx="43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8" descr="reg_9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40"/>
              <a:ext cx="43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9" descr="Foto Región 13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10"/>
              <a:ext cx="432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3795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F7F3D88-64FD-174F-B6F3-6952B2743481}" type="datetimeFigureOut">
              <a:rPr lang="es-ES"/>
              <a:pPr>
                <a:defRPr/>
              </a:pPr>
              <a:t>05/08/2014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6598DD9-DCA7-494B-89EF-7E19F069E0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7" name="Group 16"/>
          <p:cNvGrpSpPr>
            <a:grpSpLocks/>
          </p:cNvGrpSpPr>
          <p:nvPr userDrawn="1"/>
        </p:nvGrpSpPr>
        <p:grpSpPr bwMode="auto">
          <a:xfrm>
            <a:off x="0" y="0"/>
            <a:ext cx="685800" cy="6858000"/>
            <a:chOff x="0" y="0"/>
            <a:chExt cx="432" cy="4320"/>
          </a:xfrm>
        </p:grpSpPr>
        <p:pic>
          <p:nvPicPr>
            <p:cNvPr id="8" name="Picture 17" descr="foto_primera_region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8" descr="magallane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48"/>
              <a:ext cx="43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9" descr="metropolitana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84"/>
              <a:ext cx="43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0" descr="reg_10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76"/>
              <a:ext cx="43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1" descr="reg_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2" descr="reg_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0"/>
              <a:ext cx="43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3" descr="reg_4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4" descr="reg_5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52"/>
              <a:ext cx="432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 descr="reg_6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38"/>
              <a:ext cx="432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 descr="reg_7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0"/>
              <a:ext cx="432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7" descr="reg_8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4"/>
              <a:ext cx="43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8" descr="reg_9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40"/>
              <a:ext cx="43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9" descr="Foto Región 13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10"/>
              <a:ext cx="432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60351"/>
            <a:ext cx="6456819" cy="1354162"/>
          </a:xfrm>
        </p:spPr>
        <p:txBody>
          <a:bodyPr>
            <a:noAutofit/>
          </a:bodyPr>
          <a:lstStyle/>
          <a:p>
            <a:r>
              <a:rPr lang="es-CL" sz="4000" b="1" i="1" dirty="0">
                <a:solidFill>
                  <a:srgbClr val="0070C0"/>
                </a:solidFill>
                <a:latin typeface="+mn-lt"/>
              </a:rPr>
              <a:t>Demandas Ciudadanas que el municipio debe atender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1927373"/>
            <a:ext cx="6456819" cy="4525963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2400" dirty="0">
                <a:solidFill>
                  <a:schemeClr val="tx1"/>
                </a:solidFill>
              </a:rPr>
              <a:t>Existe un </a:t>
            </a:r>
            <a:r>
              <a:rPr lang="es-ES" sz="2800" b="1" dirty="0">
                <a:solidFill>
                  <a:srgbClr val="00B050"/>
                </a:solidFill>
              </a:rPr>
              <a:t>ciudadano más empoderado y movilizado </a:t>
            </a:r>
            <a:r>
              <a:rPr lang="es-ES" sz="2400" dirty="0">
                <a:solidFill>
                  <a:schemeClr val="tx1"/>
                </a:solidFill>
              </a:rPr>
              <a:t>que exige cambios estructurales en el rol del Estado y sus políticas….. y también en sus municipios.</a:t>
            </a:r>
          </a:p>
          <a:p>
            <a:pPr lvl="1"/>
            <a:r>
              <a:rPr lang="es-ES" sz="1800" dirty="0">
                <a:solidFill>
                  <a:schemeClr val="tx1"/>
                </a:solidFill>
              </a:rPr>
              <a:t>Movilizaciones estudiantiles</a:t>
            </a:r>
          </a:p>
          <a:p>
            <a:pPr lvl="1"/>
            <a:r>
              <a:rPr lang="es-ES" sz="1800" dirty="0">
                <a:solidFill>
                  <a:schemeClr val="tx1"/>
                </a:solidFill>
              </a:rPr>
              <a:t>Recordar movilizaciones de Aysén</a:t>
            </a:r>
          </a:p>
          <a:p>
            <a:pPr lvl="1"/>
            <a:r>
              <a:rPr lang="es-ES" sz="1800" dirty="0">
                <a:solidFill>
                  <a:schemeClr val="tx1"/>
                </a:solidFill>
              </a:rPr>
              <a:t>Banderas Negras en Arica</a:t>
            </a:r>
          </a:p>
          <a:p>
            <a:pPr lvl="1"/>
            <a:r>
              <a:rPr lang="es-ES" sz="1800" dirty="0">
                <a:solidFill>
                  <a:schemeClr val="tx1"/>
                </a:solidFill>
              </a:rPr>
              <a:t>Paro Nacional de Recolectores de Basura</a:t>
            </a:r>
          </a:p>
          <a:p>
            <a:pPr lvl="1"/>
            <a:r>
              <a:rPr lang="es-ES" sz="1800" dirty="0">
                <a:solidFill>
                  <a:schemeClr val="tx1"/>
                </a:solidFill>
              </a:rPr>
              <a:t>Catástrofes naturales (terremotos) y emergencias (incendio Valparaíso)</a:t>
            </a:r>
          </a:p>
          <a:p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403" y="0"/>
            <a:ext cx="18595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15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Invitación a participar para derrotar la desigualdad</a:t>
            </a:r>
          </a:p>
        </p:txBody>
      </p:sp>
      <p:sp>
        <p:nvSpPr>
          <p:cNvPr id="31746" name="Rectangle 13"/>
          <p:cNvSpPr>
            <a:spLocks noGrp="1"/>
          </p:cNvSpPr>
          <p:nvPr>
            <p:ph sz="half" idx="1"/>
          </p:nvPr>
        </p:nvSpPr>
        <p:spPr>
          <a:xfrm>
            <a:off x="827584" y="1417638"/>
            <a:ext cx="4464496" cy="4963690"/>
          </a:xfrm>
        </p:spPr>
        <p:txBody>
          <a:bodyPr/>
          <a:lstStyle/>
          <a:p>
            <a:pPr marL="0" indent="0" algn="ctr" defTabSz="914400" eaLnBrk="1" hangingPunct="1">
              <a:spcBef>
                <a:spcPct val="0"/>
              </a:spcBef>
              <a:buNone/>
              <a:defRPr/>
            </a:pPr>
            <a:r>
              <a:rPr lang="es-CL" sz="2400" b="1" i="1" dirty="0">
                <a:solidFill>
                  <a:srgbClr val="0070C0"/>
                </a:solidFill>
                <a:cs typeface="+mn-cs"/>
              </a:rPr>
              <a:t>“La invitación </a:t>
            </a:r>
            <a:r>
              <a:rPr lang="es-CL" sz="2400" b="1" i="1" dirty="0" smtClean="0">
                <a:solidFill>
                  <a:srgbClr val="0070C0"/>
                </a:solidFill>
                <a:cs typeface="+mn-cs"/>
              </a:rPr>
              <a:t>es </a:t>
            </a:r>
            <a:r>
              <a:rPr lang="es-CL" sz="2400" b="1" i="1" dirty="0">
                <a:solidFill>
                  <a:srgbClr val="0070C0"/>
                </a:solidFill>
                <a:cs typeface="+mn-cs"/>
              </a:rPr>
              <a:t>a participar para transformar y llevar adelante reformas profundas que permitan derrotar la enorme </a:t>
            </a:r>
            <a:r>
              <a:rPr lang="es-CL" b="1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desigualdad</a:t>
            </a:r>
            <a:r>
              <a:rPr lang="es-CL" b="1" i="1" dirty="0">
                <a:solidFill>
                  <a:srgbClr val="0070C0"/>
                </a:solidFill>
                <a:cs typeface="+mn-cs"/>
              </a:rPr>
              <a:t> </a:t>
            </a:r>
            <a:r>
              <a:rPr lang="es-CL" sz="2400" b="1" i="1" dirty="0">
                <a:solidFill>
                  <a:srgbClr val="0070C0"/>
                </a:solidFill>
                <a:cs typeface="+mn-cs"/>
              </a:rPr>
              <a:t>existente en nuestro país. En ese sentido, uno de los ámbitos en que hoy chilenos y chilenas viven esta desigualdad es también a la hora de </a:t>
            </a:r>
            <a:r>
              <a:rPr lang="es-CL" b="1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participar en la toma de decisiones</a:t>
            </a:r>
            <a:r>
              <a:rPr lang="es-CL" sz="2400" b="1" i="1" dirty="0">
                <a:solidFill>
                  <a:srgbClr val="0070C0"/>
                </a:solidFill>
                <a:cs typeface="+mn-cs"/>
              </a:rPr>
              <a:t>.” </a:t>
            </a:r>
            <a:endParaRPr lang="es-CL" sz="2400" b="1" i="1" dirty="0" smtClean="0">
              <a:solidFill>
                <a:srgbClr val="0070C0"/>
              </a:solidFill>
              <a:cs typeface="+mn-cs"/>
            </a:endParaRPr>
          </a:p>
          <a:p>
            <a:pPr marL="0" indent="0" algn="r" defTabSz="914400" eaLnBrk="1" hangingPunct="1">
              <a:spcBef>
                <a:spcPct val="0"/>
              </a:spcBef>
              <a:buNone/>
              <a:defRPr/>
            </a:pPr>
            <a:endParaRPr lang="it-IT" sz="1200" b="1" dirty="0" smtClean="0">
              <a:solidFill>
                <a:srgbClr val="0070C0"/>
              </a:solidFill>
              <a:cs typeface="+mn-cs"/>
            </a:endParaRPr>
          </a:p>
          <a:p>
            <a:pPr marL="0" indent="0" algn="r" defTabSz="914400" eaLnBrk="1" hangingPunct="1">
              <a:spcBef>
                <a:spcPct val="0"/>
              </a:spcBef>
              <a:buNone/>
              <a:defRPr/>
            </a:pPr>
            <a:endParaRPr lang="it-IT" sz="1200" b="1" dirty="0">
              <a:solidFill>
                <a:srgbClr val="0070C0"/>
              </a:solidFill>
              <a:cs typeface="+mn-cs"/>
            </a:endParaRPr>
          </a:p>
          <a:p>
            <a:pPr marL="0" indent="0" algn="r" defTabSz="914400" eaLnBrk="1" hangingPunct="1">
              <a:spcBef>
                <a:spcPct val="0"/>
              </a:spcBef>
              <a:buNone/>
              <a:defRPr/>
            </a:pPr>
            <a:r>
              <a:rPr lang="it-IT" sz="1200" b="1" dirty="0" smtClean="0">
                <a:solidFill>
                  <a:srgbClr val="0070C0"/>
                </a:solidFill>
                <a:cs typeface="+mn-cs"/>
              </a:rPr>
              <a:t>Programa </a:t>
            </a:r>
            <a:r>
              <a:rPr lang="it-IT" sz="1200" b="1" dirty="0">
                <a:solidFill>
                  <a:srgbClr val="0070C0"/>
                </a:solidFill>
                <a:cs typeface="+mn-cs"/>
              </a:rPr>
              <a:t>de Gobierno </a:t>
            </a:r>
          </a:p>
          <a:p>
            <a:pPr marL="0" indent="0" algn="r" defTabSz="91440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it-IT" sz="1200" b="1" dirty="0">
                <a:solidFill>
                  <a:srgbClr val="0070C0"/>
                </a:solidFill>
                <a:cs typeface="+mn-cs"/>
              </a:rPr>
              <a:t>Presidenta </a:t>
            </a:r>
            <a:r>
              <a:rPr lang="it-IT" sz="1200" b="1" dirty="0" smtClean="0">
                <a:solidFill>
                  <a:srgbClr val="0070C0"/>
                </a:solidFill>
                <a:cs typeface="+mn-cs"/>
              </a:rPr>
              <a:t>Michelle Bachelet</a:t>
            </a:r>
            <a:endParaRPr lang="it-IT" sz="1200" b="1" dirty="0">
              <a:solidFill>
                <a:srgbClr val="0070C0"/>
              </a:solidFill>
              <a:cs typeface="+mn-cs"/>
            </a:endParaRPr>
          </a:p>
          <a:p>
            <a:pPr marL="0" indent="0" algn="r" defTabSz="91440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it-IT" sz="1200" b="1" dirty="0">
                <a:solidFill>
                  <a:srgbClr val="0070C0"/>
                </a:solidFill>
                <a:cs typeface="+mn-cs"/>
              </a:rPr>
              <a:t>2014-2018</a:t>
            </a:r>
            <a:r>
              <a:rPr lang="es-CL" sz="1200" b="1" dirty="0" smtClean="0">
                <a:solidFill>
                  <a:srgbClr val="0070C0"/>
                </a:solidFill>
                <a:cs typeface="+mn-cs"/>
              </a:rPr>
              <a:t> </a:t>
            </a:r>
            <a:endParaRPr lang="es-ES" altLang="es-CL" sz="1050" dirty="0" smtClean="0">
              <a:solidFill>
                <a:srgbClr val="5F5F5F"/>
              </a:solidFill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66770" y="1417638"/>
            <a:ext cx="2605630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51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>
                <a:solidFill>
                  <a:srgbClr val="0070C0"/>
                </a:solidFill>
              </a:rPr>
              <a:t>Cambios Necesarios Para Los Nuevos Tiempos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2976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075240" cy="1143000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b="1" i="1" dirty="0">
                <a:solidFill>
                  <a:srgbClr val="0070C0"/>
                </a:solidFill>
              </a:rPr>
              <a:t>El Estado y sus instituciones deben revisarse y actualizarse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7584" y="2204864"/>
            <a:ext cx="7859216" cy="396044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2800" dirty="0" smtClean="0"/>
              <a:t>El </a:t>
            </a:r>
            <a:r>
              <a:rPr lang="es-ES" sz="2800" dirty="0"/>
              <a:t>Programa de la Presidenta Bachelet se plantea tres reformas fundamentales:</a:t>
            </a:r>
          </a:p>
          <a:p>
            <a:pPr lvl="1"/>
            <a:r>
              <a:rPr lang="es-ES" b="1" dirty="0">
                <a:solidFill>
                  <a:schemeClr val="tx1"/>
                </a:solidFill>
              </a:rPr>
              <a:t>Nueva Constitución</a:t>
            </a:r>
          </a:p>
          <a:p>
            <a:pPr lvl="1"/>
            <a:r>
              <a:rPr lang="es-ES" b="1" dirty="0">
                <a:solidFill>
                  <a:schemeClr val="tx1"/>
                </a:solidFill>
              </a:rPr>
              <a:t>Nueva Reforma a la Educación.</a:t>
            </a:r>
          </a:p>
          <a:p>
            <a:pPr lvl="1"/>
            <a:r>
              <a:rPr lang="es-ES" b="1" dirty="0">
                <a:solidFill>
                  <a:schemeClr val="tx1"/>
                </a:solidFill>
              </a:rPr>
              <a:t>Reforma Tributaria para financiar los requerimientos surgidos de los cambios en el sistema educativo</a:t>
            </a:r>
            <a:r>
              <a:rPr lang="es-ES" b="1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s-ES" b="1" dirty="0" smtClean="0">
                <a:solidFill>
                  <a:schemeClr val="tx1"/>
                </a:solidFill>
              </a:rPr>
              <a:t>Avanzar en el proceso de descentralización</a:t>
            </a:r>
            <a:endParaRPr lang="es-E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285820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624"/>
            <a:ext cx="1720679" cy="142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2601" y="188641"/>
            <a:ext cx="6709719" cy="950590"/>
          </a:xfrm>
        </p:spPr>
        <p:txBody>
          <a:bodyPr>
            <a:noAutofit/>
          </a:bodyPr>
          <a:lstStyle/>
          <a:p>
            <a:r>
              <a:rPr lang="es-CL" sz="4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el nivel municipal…</a:t>
            </a:r>
            <a:endParaRPr lang="es-ES" sz="4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060017"/>
              </p:ext>
            </p:extLst>
          </p:nvPr>
        </p:nvGraphicFramePr>
        <p:xfrm>
          <a:off x="798236" y="1468963"/>
          <a:ext cx="8230747" cy="5128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16443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L" sz="2400" i="1" cap="none" dirty="0" smtClean="0">
                <a:solidFill>
                  <a:schemeClr val="tx2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SUBDERE Y Municipios: Aliados En El Fortalecimiento Municipal, Sus Asociaciones Y El Desarrollo Territorial.</a:t>
            </a:r>
            <a:endParaRPr lang="es-CL" sz="2400" i="1" cap="none" dirty="0">
              <a:solidFill>
                <a:schemeClr val="tx2"/>
              </a:solidFill>
              <a:latin typeface="Verdana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516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pPr algn="ctr"/>
            <a:r>
              <a:rPr lang="es-CL" b="1" dirty="0" smtClean="0">
                <a:solidFill>
                  <a:srgbClr val="0070C0"/>
                </a:solidFill>
              </a:rPr>
              <a:t>Nuestra visión</a:t>
            </a:r>
            <a:endParaRPr lang="es-CL" b="1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1416" y="1988841"/>
            <a:ext cx="8163072" cy="3240360"/>
          </a:xfrm>
          <a:noFill/>
          <a:ln w="12700">
            <a:noFill/>
          </a:ln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s-CL" sz="5400" b="1" i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s-CL" sz="5400" b="1" i="1" dirty="0" smtClean="0"/>
              <a:t>“</a:t>
            </a:r>
            <a:r>
              <a:rPr lang="es-CL" sz="5400" b="1" i="1" dirty="0"/>
              <a:t>ser los mejores aliados de los </a:t>
            </a:r>
            <a:r>
              <a:rPr lang="es-CL" sz="5400" b="1" i="1" dirty="0" smtClean="0"/>
              <a:t>Municipios y sus Asociaciones” 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2190416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 dirty="0" smtClean="0">
                <a:solidFill>
                  <a:schemeClr val="accent1"/>
                </a:solidFill>
              </a:rPr>
              <a:t>¿Qué nos hace aliados?</a:t>
            </a:r>
            <a:endParaRPr lang="es-ES" sz="4000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1600" y="1700808"/>
            <a:ext cx="7715200" cy="460851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S" sz="2800" dirty="0" smtClean="0"/>
              <a:t>Objetivos comunes</a:t>
            </a:r>
          </a:p>
          <a:p>
            <a:pPr lvl="1"/>
            <a:r>
              <a:rPr lang="es-ES" sz="2400" dirty="0" smtClean="0"/>
              <a:t>Una mejor gestión municipal para satisfacer las necesidades de la comunidad con servicios garantizados y de calidad.</a:t>
            </a:r>
          </a:p>
          <a:p>
            <a:pPr lvl="1"/>
            <a:r>
              <a:rPr lang="es-ES" sz="2400" dirty="0" smtClean="0"/>
              <a:t>Por un Asociativismo Municipal más robusto en su </a:t>
            </a:r>
            <a:r>
              <a:rPr lang="es-ES" sz="2400" dirty="0"/>
              <a:t>rol estratégico </a:t>
            </a:r>
            <a:r>
              <a:rPr lang="es-ES" sz="2400" dirty="0" smtClean="0"/>
              <a:t>de articulador </a:t>
            </a:r>
            <a:r>
              <a:rPr lang="es-ES" sz="2400" dirty="0"/>
              <a:t>de actores claves del para el desarrollo del territorio.</a:t>
            </a:r>
          </a:p>
          <a:p>
            <a:pPr lvl="1"/>
            <a:r>
              <a:rPr lang="es-ES" sz="2400" dirty="0" smtClean="0"/>
              <a:t>Mejorando la calidad de la democracia en el espacio comunal.</a:t>
            </a:r>
          </a:p>
          <a:p>
            <a:pPr lvl="1"/>
            <a:r>
              <a:rPr lang="es-ES" sz="2400" dirty="0"/>
              <a:t>Una mejor calidad de vida de las personas y las comunidades con mayor competitividad del territorio</a:t>
            </a:r>
            <a:r>
              <a:rPr lang="es-E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9893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i="1" dirty="0" smtClean="0">
                <a:solidFill>
                  <a:srgbClr val="0070C0"/>
                </a:solidFill>
              </a:rPr>
              <a:t>NUESTROS EJES DE TRABAJO 2014-2018</a:t>
            </a:r>
            <a:endParaRPr lang="es-ES" sz="3600" i="1" dirty="0">
              <a:solidFill>
                <a:srgbClr val="0070C0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235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/>
          <a:lstStyle/>
          <a:p>
            <a:r>
              <a:rPr lang="es-CL" sz="2800" b="1" i="1" dirty="0" smtClean="0">
                <a:solidFill>
                  <a:schemeClr val="accent1"/>
                </a:solidFill>
              </a:rPr>
              <a:t>Ejes estratégicos del Fortalecimiento Municipal</a:t>
            </a:r>
            <a:endParaRPr lang="es-CL" sz="2800" b="1" i="1" dirty="0">
              <a:solidFill>
                <a:schemeClr val="accent1"/>
              </a:solidFill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298095"/>
              </p:ext>
            </p:extLst>
          </p:nvPr>
        </p:nvGraphicFramePr>
        <p:xfrm>
          <a:off x="457200" y="1052736"/>
          <a:ext cx="8686800" cy="5544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5827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ctrTitle"/>
          </p:nvPr>
        </p:nvSpPr>
        <p:spPr>
          <a:xfrm>
            <a:off x="684213" y="1916832"/>
            <a:ext cx="7772400" cy="1428031"/>
          </a:xfrm>
        </p:spPr>
        <p:txBody>
          <a:bodyPr anchor="t"/>
          <a:lstStyle/>
          <a:p>
            <a:pPr eaLnBrk="1" hangingPunct="1"/>
            <a:r>
              <a:rPr lang="es-CL" sz="2700" b="1" dirty="0" smtClean="0">
                <a:solidFill>
                  <a:srgbClr val="005FA1"/>
                </a:solidFill>
                <a:latin typeface="Verdana" charset="0"/>
                <a:ea typeface="ヒラギノ角ゴ Pro W3" charset="0"/>
                <a:cs typeface="ヒラギノ角ゴ Pro W3" charset="0"/>
                <a:sym typeface="Verdana Bold" charset="0"/>
              </a:rPr>
              <a:t>EL ASOCIATIVISMO MUNICIPAL COMO PROMOTOR DEL DESARROLLO: </a:t>
            </a:r>
            <a:br>
              <a:rPr lang="es-CL" sz="2700" b="1" dirty="0" smtClean="0">
                <a:solidFill>
                  <a:srgbClr val="005FA1"/>
                </a:solidFill>
                <a:latin typeface="Verdana" charset="0"/>
                <a:ea typeface="ヒラギノ角ゴ Pro W3" charset="0"/>
                <a:cs typeface="ヒラギノ角ゴ Pro W3" charset="0"/>
                <a:sym typeface="Verdana Bold" charset="0"/>
              </a:rPr>
            </a:br>
            <a:r>
              <a:rPr lang="es-CL" sz="2700" b="1" dirty="0" smtClean="0">
                <a:solidFill>
                  <a:srgbClr val="005FA1"/>
                </a:solidFill>
                <a:latin typeface="Verdana" charset="0"/>
                <a:ea typeface="ヒラギノ角ゴ Pro W3" charset="0"/>
                <a:cs typeface="ヒラギノ角ゴ Pro W3" charset="0"/>
                <a:sym typeface="Verdana Bold" charset="0"/>
              </a:rPr>
              <a:t>CONDICIONES Y DESAFÍOS </a:t>
            </a:r>
            <a:endParaRPr lang="es-ES_tradnl" sz="2700" b="1" dirty="0">
              <a:solidFill>
                <a:srgbClr val="005FA1"/>
              </a:solidFill>
              <a:latin typeface="Verdana" charset="0"/>
              <a:ea typeface="ヒラギノ角ゴ Pro W3" charset="0"/>
              <a:cs typeface="ヒラギノ角ゴ Pro W3" charset="0"/>
              <a:sym typeface="Verdana Bold" charset="0"/>
            </a:endParaRPr>
          </a:p>
        </p:txBody>
      </p:sp>
      <p:sp>
        <p:nvSpPr>
          <p:cNvPr id="49154" name="Subtitle 2"/>
          <p:cNvSpPr>
            <a:spLocks noGrp="1"/>
          </p:cNvSpPr>
          <p:nvPr>
            <p:ph type="subTitle" idx="1"/>
          </p:nvPr>
        </p:nvSpPr>
        <p:spPr>
          <a:xfrm>
            <a:off x="684213" y="3475038"/>
            <a:ext cx="7772400" cy="1682154"/>
          </a:xfrm>
        </p:spPr>
        <p:txBody>
          <a:bodyPr/>
          <a:lstStyle/>
          <a:p>
            <a:pPr eaLnBrk="1" hangingPunct="1"/>
            <a:r>
              <a:rPr lang="es-C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ヒラギノ角ゴ Pro W3" charset="0"/>
                <a:cs typeface="ヒラギノ角ゴ Pro W3" charset="0"/>
                <a:sym typeface="Verdana Bold" charset="0"/>
              </a:rPr>
              <a:t>Encuentro Nacional de </a:t>
            </a:r>
          </a:p>
          <a:p>
            <a:pPr eaLnBrk="1" hangingPunct="1"/>
            <a:r>
              <a:rPr lang="es-C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ヒラギノ角ゴ Pro W3" charset="0"/>
                <a:cs typeface="ヒラギノ角ゴ Pro W3" charset="0"/>
                <a:sym typeface="Verdana Bold" charset="0"/>
              </a:rPr>
              <a:t>Experiencias de Asociaciones Municipales </a:t>
            </a:r>
          </a:p>
          <a:p>
            <a:pPr eaLnBrk="1" hangingPunct="1">
              <a:spcBef>
                <a:spcPts val="0"/>
              </a:spcBef>
            </a:pPr>
            <a:r>
              <a:rPr lang="es-C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ヒラギノ角ゴ Pro W3" charset="0"/>
                <a:cs typeface="ヒラギノ角ゴ Pro W3" charset="0"/>
                <a:sym typeface="Verdana" charset="0"/>
              </a:rPr>
              <a:t>Jimena 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ヒラギノ角ゴ Pro W3" charset="0"/>
                <a:cs typeface="ヒラギノ角ゴ Pro W3" charset="0"/>
                <a:sym typeface="Verdana" charset="0"/>
              </a:rPr>
              <a:t>Valdebenito, </a:t>
            </a:r>
          </a:p>
          <a:p>
            <a:pPr eaLnBrk="1" hangingPunct="1">
              <a:spcBef>
                <a:spcPts val="0"/>
              </a:spcBef>
            </a:pP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ヒラギノ角ゴ Pro W3" charset="0"/>
                <a:cs typeface="ヒラギノ角ゴ Pro W3" charset="0"/>
                <a:sym typeface="Verdana" charset="0"/>
              </a:rPr>
              <a:t>Jefa Depto. De Fortalecimiento Municipal</a:t>
            </a:r>
          </a:p>
          <a:p>
            <a:pPr eaLnBrk="1" hangingPunct="1">
              <a:spcBef>
                <a:spcPts val="0"/>
              </a:spcBef>
            </a:pP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ヒラギノ角ゴ Pro W3" charset="0"/>
                <a:cs typeface="ヒラギノ角ゴ Pro W3" charset="0"/>
                <a:sym typeface="Verdana" charset="0"/>
              </a:rPr>
              <a:t>Hotel Marina del Rey</a:t>
            </a:r>
          </a:p>
          <a:p>
            <a:pPr eaLnBrk="1" hangingPunct="1">
              <a:spcBef>
                <a:spcPts val="0"/>
              </a:spcBef>
            </a:pP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ヒラギノ角ゴ Pro W3" charset="0"/>
                <a:cs typeface="ヒラギノ角ゴ Pro W3" charset="0"/>
                <a:sym typeface="Verdana" charset="0"/>
              </a:rPr>
              <a:t>Viña del mar, 6 y 7 de agosto de 2014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ヒラギノ角ゴ Pro W3" charset="0"/>
                <a:cs typeface="ヒラギノ角ゴ Pro W3" charset="0"/>
                <a:sym typeface="Verdana" charset="0"/>
              </a:rPr>
              <a:t>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spcBef>
                <a:spcPts val="0"/>
              </a:spcBef>
            </a:pPr>
            <a:endParaRPr lang="es-CL" sz="1400" dirty="0">
              <a:solidFill>
                <a:schemeClr val="tx1">
                  <a:lumMod val="65000"/>
                  <a:lumOff val="35000"/>
                </a:schemeClr>
              </a:solidFill>
              <a:latin typeface="Verdana" charset="0"/>
              <a:ea typeface="ヒラギノ角ゴ Pro W3" charset="0"/>
              <a:cs typeface="ヒラギノ角ゴ Pro W3" charset="0"/>
              <a:sym typeface="Verdana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b="1" dirty="0" smtClean="0">
                <a:solidFill>
                  <a:schemeClr val="accent1"/>
                </a:solidFill>
              </a:rPr>
              <a:t>Lineamientos estratégicos</a:t>
            </a:r>
            <a:endParaRPr lang="es-ES" sz="3600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s-CL" sz="2000" dirty="0" smtClean="0"/>
              <a:t>Avanzar en la instalación de una cultura de mejoramiento continuo de la gestión y en la garantía de la entrega de </a:t>
            </a:r>
            <a:r>
              <a:rPr lang="es-CL" sz="2000" b="1" dirty="0" smtClean="0">
                <a:solidFill>
                  <a:srgbClr val="00B050"/>
                </a:solidFill>
              </a:rPr>
              <a:t>servicios de calidad </a:t>
            </a:r>
            <a:r>
              <a:rPr lang="es-CL" sz="2000" dirty="0" smtClean="0"/>
              <a:t>que permitan mejorar los niveles de satisfacción ciudadana. </a:t>
            </a:r>
          </a:p>
          <a:p>
            <a:pPr>
              <a:spcBef>
                <a:spcPts val="1800"/>
              </a:spcBef>
            </a:pPr>
            <a:r>
              <a:rPr lang="es-CL" sz="2000" dirty="0" smtClean="0"/>
              <a:t>Apoyar el fortalecimiento municipal en su calidad de gobierno y gestor del </a:t>
            </a:r>
            <a:r>
              <a:rPr lang="es-CL" sz="2000" b="1" dirty="0" smtClean="0">
                <a:solidFill>
                  <a:srgbClr val="00B050"/>
                </a:solidFill>
              </a:rPr>
              <a:t>desarrollo del territorio</a:t>
            </a:r>
            <a:r>
              <a:rPr lang="es-CL" sz="2000" dirty="0" smtClean="0">
                <a:solidFill>
                  <a:srgbClr val="00B050"/>
                </a:solidFill>
              </a:rPr>
              <a:t> </a:t>
            </a:r>
            <a:r>
              <a:rPr lang="es-CL" sz="2000" b="1" dirty="0" smtClean="0">
                <a:solidFill>
                  <a:srgbClr val="00B050"/>
                </a:solidFill>
              </a:rPr>
              <a:t>local</a:t>
            </a:r>
            <a:r>
              <a:rPr lang="es-CL" sz="2000" dirty="0" smtClean="0"/>
              <a:t>, incorporando la </a:t>
            </a:r>
            <a:r>
              <a:rPr lang="es-CL" sz="2000" b="1" dirty="0" smtClean="0">
                <a:solidFill>
                  <a:srgbClr val="00B050"/>
                </a:solidFill>
              </a:rPr>
              <a:t>participación</a:t>
            </a:r>
            <a:r>
              <a:rPr lang="es-CL" sz="2000" b="1" dirty="0" smtClean="0">
                <a:solidFill>
                  <a:srgbClr val="C00000"/>
                </a:solidFill>
              </a:rPr>
              <a:t> </a:t>
            </a:r>
            <a:r>
              <a:rPr lang="es-CL" sz="2000" b="1" dirty="0" smtClean="0">
                <a:solidFill>
                  <a:srgbClr val="00B050"/>
                </a:solidFill>
              </a:rPr>
              <a:t>ciudadana y transparencia</a:t>
            </a:r>
            <a:r>
              <a:rPr lang="es-CL" sz="2000" dirty="0" smtClean="0">
                <a:solidFill>
                  <a:srgbClr val="00B050"/>
                </a:solidFill>
              </a:rPr>
              <a:t> </a:t>
            </a:r>
            <a:r>
              <a:rPr lang="es-CL" sz="2000" dirty="0" smtClean="0"/>
              <a:t>activa en las principales herramientas y prácticas permanentes de su gestión. </a:t>
            </a:r>
            <a:endParaRPr lang="es-ES" sz="2000" dirty="0" smtClean="0"/>
          </a:p>
          <a:p>
            <a:pPr>
              <a:spcBef>
                <a:spcPts val="1800"/>
              </a:spcBef>
            </a:pPr>
            <a:r>
              <a:rPr lang="es-CL" sz="2000" dirty="0" smtClean="0"/>
              <a:t>Promover </a:t>
            </a:r>
            <a:r>
              <a:rPr lang="es-CL" sz="2000" dirty="0"/>
              <a:t>el fortalecimiento </a:t>
            </a:r>
            <a:r>
              <a:rPr lang="es-CL" sz="2000" dirty="0" smtClean="0"/>
              <a:t>del </a:t>
            </a:r>
            <a:r>
              <a:rPr lang="es-CL" sz="2000" b="1" dirty="0" smtClean="0">
                <a:solidFill>
                  <a:srgbClr val="00B050"/>
                </a:solidFill>
              </a:rPr>
              <a:t>Asociativismo Municipal </a:t>
            </a:r>
            <a:r>
              <a:rPr lang="es-CL" sz="2000" dirty="0" smtClean="0"/>
              <a:t>en su </a:t>
            </a:r>
            <a:r>
              <a:rPr lang="es-CL" sz="2000" dirty="0"/>
              <a:t>capacidad de generar alianzas estratégicas y espacios de gobernanza con actores locales claves </a:t>
            </a:r>
            <a:r>
              <a:rPr lang="es-CL" sz="2000" dirty="0" smtClean="0"/>
              <a:t>del</a:t>
            </a:r>
            <a:r>
              <a:rPr lang="es-CL" sz="2000" b="1" dirty="0" smtClean="0"/>
              <a:t> </a:t>
            </a:r>
            <a:r>
              <a:rPr lang="es-CL" sz="2000" b="1" dirty="0" smtClean="0">
                <a:solidFill>
                  <a:srgbClr val="00B050"/>
                </a:solidFill>
              </a:rPr>
              <a:t>desarrollo de los </a:t>
            </a:r>
            <a:r>
              <a:rPr lang="es-CL" sz="2000" b="1" dirty="0">
                <a:solidFill>
                  <a:srgbClr val="00B050"/>
                </a:solidFill>
              </a:rPr>
              <a:t>territorios</a:t>
            </a:r>
            <a:r>
              <a:rPr lang="es-CL" sz="2000" b="1" dirty="0"/>
              <a:t>.</a:t>
            </a: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757581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/>
          <a:lstStyle/>
          <a:p>
            <a:r>
              <a:rPr lang="es-ES" sz="3600" b="1" i="1" dirty="0" smtClean="0">
                <a:solidFill>
                  <a:schemeClr val="accent1"/>
                </a:solidFill>
              </a:rPr>
              <a:t>¿Por qué promover el </a:t>
            </a:r>
            <a:r>
              <a:rPr lang="es-ES" sz="3600" b="1" i="1" dirty="0">
                <a:solidFill>
                  <a:schemeClr val="accent1"/>
                </a:solidFill>
              </a:rPr>
              <a:t>Asociativismo </a:t>
            </a:r>
            <a:r>
              <a:rPr lang="es-ES" sz="3600" b="1" i="1" dirty="0" smtClean="0">
                <a:solidFill>
                  <a:schemeClr val="accent1"/>
                </a:solidFill>
              </a:rPr>
              <a:t>Municipal?</a:t>
            </a:r>
            <a:endParaRPr lang="es-ES" sz="3600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1628800"/>
            <a:ext cx="7931224" cy="4608512"/>
          </a:xfrm>
        </p:spPr>
        <p:txBody>
          <a:bodyPr/>
          <a:lstStyle/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s-ES" sz="2400" dirty="0" smtClean="0"/>
              <a:t>Contrarresta las </a:t>
            </a:r>
            <a:r>
              <a:rPr lang="es-ES" sz="2400" dirty="0"/>
              <a:t>inequidades </a:t>
            </a:r>
            <a:r>
              <a:rPr lang="es-ES" sz="2400" dirty="0" smtClean="0"/>
              <a:t>territoriales, la fragmentación </a:t>
            </a:r>
            <a:r>
              <a:rPr lang="es-ES" sz="2400" dirty="0"/>
              <a:t>y desequilibrio del ámbito local en nuestro </a:t>
            </a:r>
            <a:r>
              <a:rPr lang="es-ES" sz="2400" dirty="0" smtClean="0"/>
              <a:t>país.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s-ES" sz="2400" dirty="0" smtClean="0"/>
              <a:t>Para tener una mayor capacidad </a:t>
            </a:r>
            <a:r>
              <a:rPr lang="es-ES" sz="2400" dirty="0"/>
              <a:t>de negociación </a:t>
            </a:r>
            <a:r>
              <a:rPr lang="es-ES" sz="2400" dirty="0" smtClean="0"/>
              <a:t>con los </a:t>
            </a:r>
            <a:r>
              <a:rPr lang="es-ES" sz="2400" dirty="0"/>
              <a:t>niveles provincial, regional y </a:t>
            </a:r>
            <a:r>
              <a:rPr lang="es-ES" sz="2400" dirty="0" smtClean="0"/>
              <a:t>nacional. Mayor representatividad.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s-ES" sz="2400" dirty="0" smtClean="0"/>
              <a:t>Racionaliza </a:t>
            </a:r>
            <a:r>
              <a:rPr lang="es-ES" sz="2400" dirty="0"/>
              <a:t>recursos escasos, mediante la generación de economías de escala o compartiendo recursos humanos y materiales (</a:t>
            </a:r>
            <a:r>
              <a:rPr lang="es-ES" sz="2400" dirty="0" err="1"/>
              <a:t>Ej</a:t>
            </a:r>
            <a:r>
              <a:rPr lang="es-ES" sz="2400" dirty="0"/>
              <a:t>: Asociatividad para la compra de medicamentos; compartiendo asesorías específicas, etc</a:t>
            </a:r>
            <a:r>
              <a:rPr lang="es-ES" sz="2400" dirty="0" smtClean="0"/>
              <a:t>.)</a:t>
            </a:r>
            <a:endParaRPr lang="es-ES" sz="1800" dirty="0"/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s-ES" sz="2400" dirty="0" smtClean="0"/>
              <a:t>Permite gestionar </a:t>
            </a:r>
            <a:r>
              <a:rPr lang="es-ES" sz="2400" dirty="0"/>
              <a:t>con mayor eficiencia servicios municipales, enfrentando problemas </a:t>
            </a:r>
            <a:r>
              <a:rPr lang="es-ES" sz="2400" dirty="0" smtClean="0"/>
              <a:t>comunes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730104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i="1" dirty="0">
                <a:solidFill>
                  <a:schemeClr val="accent1"/>
                </a:solidFill>
              </a:rPr>
              <a:t>¿Por qué promover el Asociativismo Municipal?</a:t>
            </a:r>
            <a:endParaRPr lang="es-CL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1772816"/>
            <a:ext cx="7931224" cy="4353347"/>
          </a:xfrm>
        </p:spPr>
        <p:txBody>
          <a:bodyPr/>
          <a:lstStyle/>
          <a:p>
            <a:r>
              <a:rPr lang="es-CL" sz="2800" dirty="0"/>
              <a:t>Desde el asociativismo es posible promover la articulación con actores para el desarrollo del territorio.</a:t>
            </a:r>
          </a:p>
          <a:p>
            <a:r>
              <a:rPr lang="es-CL" sz="2800" dirty="0"/>
              <a:t>Es posible avanzar a la generación de espacios gobernanzas locales.</a:t>
            </a:r>
          </a:p>
          <a:p>
            <a:r>
              <a:rPr lang="es-CL" sz="2800" dirty="0"/>
              <a:t>Es posible generar redes, alianzas público-privadas y confianzas que contribuyan a la constitución de Capital Social. </a:t>
            </a:r>
          </a:p>
        </p:txBody>
      </p:sp>
    </p:spTree>
    <p:extLst>
      <p:ext uri="{BB962C8B-B14F-4D97-AF65-F5344CB8AC3E}">
        <p14:creationId xmlns:p14="http://schemas.microsoft.com/office/powerpoint/2010/main" val="46133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741798"/>
              </p:ext>
            </p:extLst>
          </p:nvPr>
        </p:nvGraphicFramePr>
        <p:xfrm>
          <a:off x="785882" y="1556792"/>
          <a:ext cx="804883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582682" y="18864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schemeClr val="tx2"/>
                </a:solidFill>
                <a:latin typeface="+mn-lt"/>
              </a:rPr>
              <a:t>Evolución de recursos asignados </a:t>
            </a:r>
            <a:r>
              <a:rPr lang="es-CL" sz="3200" b="1" dirty="0">
                <a:solidFill>
                  <a:schemeClr val="tx2"/>
                </a:solidFill>
                <a:latin typeface="+mn-lt"/>
              </a:rPr>
              <a:t>(M$), </a:t>
            </a:r>
            <a:r>
              <a:rPr lang="es-CL" sz="32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s-CL" sz="3200" b="1" dirty="0">
                <a:solidFill>
                  <a:schemeClr val="tx2"/>
                </a:solidFill>
                <a:latin typeface="+mn-lt"/>
              </a:rPr>
              <a:t>PFAM </a:t>
            </a:r>
            <a:r>
              <a:rPr lang="es-CL" sz="3200" b="1" dirty="0" smtClean="0">
                <a:solidFill>
                  <a:schemeClr val="tx2"/>
                </a:solidFill>
                <a:latin typeface="+mn-lt"/>
              </a:rPr>
              <a:t>2007 </a:t>
            </a:r>
            <a:r>
              <a:rPr lang="es-CL" sz="3200" b="1" dirty="0">
                <a:solidFill>
                  <a:schemeClr val="tx2"/>
                </a:solidFill>
                <a:latin typeface="+mn-lt"/>
              </a:rPr>
              <a:t>- </a:t>
            </a:r>
            <a:r>
              <a:rPr lang="es-CL" sz="3200" b="1" dirty="0" smtClean="0">
                <a:solidFill>
                  <a:schemeClr val="tx2"/>
                </a:solidFill>
                <a:latin typeface="+mn-lt"/>
              </a:rPr>
              <a:t>2014</a:t>
            </a:r>
            <a:endParaRPr lang="es-CL" sz="3200" b="1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481736"/>
              </p:ext>
            </p:extLst>
          </p:nvPr>
        </p:nvGraphicFramePr>
        <p:xfrm>
          <a:off x="785882" y="5863927"/>
          <a:ext cx="8026400" cy="7334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208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1016000"/>
              </a:tblGrid>
              <a:tr h="24765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u="none" strike="noStrike" dirty="0">
                          <a:effectLst/>
                        </a:rPr>
                        <a:t>AÑO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</a:rPr>
                        <a:t>2007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</a:rPr>
                        <a:t>2008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</a:rPr>
                        <a:t>2009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</a:rPr>
                        <a:t>2010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</a:rPr>
                        <a:t>2011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</a:rPr>
                        <a:t>2012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</a:rPr>
                        <a:t>2013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</a:rPr>
                        <a:t>2014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</a:rPr>
                        <a:t>EN 8 AÑOS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577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u="none" strike="noStrike">
                          <a:effectLst/>
                        </a:rPr>
                        <a:t>TOTAL ASIG. EN M$</a:t>
                      </a:r>
                      <a:endParaRPr lang="es-E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400" u="none" strike="noStrike">
                          <a:effectLst/>
                        </a:rPr>
                        <a:t>158.450</a:t>
                      </a:r>
                      <a:endParaRPr lang="es-E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400" u="none" strike="noStrike">
                          <a:effectLst/>
                        </a:rPr>
                        <a:t>230.200</a:t>
                      </a:r>
                      <a:endParaRPr lang="es-E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400" u="none" strike="noStrike">
                          <a:effectLst/>
                        </a:rPr>
                        <a:t>165.900</a:t>
                      </a:r>
                      <a:endParaRPr lang="es-E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400" u="none" strike="noStrike" dirty="0">
                          <a:effectLst/>
                        </a:rPr>
                        <a:t>210.000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400" u="none" strike="noStrike">
                          <a:effectLst/>
                        </a:rPr>
                        <a:t>155.660</a:t>
                      </a:r>
                      <a:endParaRPr lang="es-E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400" u="none" strike="noStrike">
                          <a:effectLst/>
                        </a:rPr>
                        <a:t>222.180</a:t>
                      </a:r>
                      <a:endParaRPr lang="es-E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400" u="none" strike="noStrike">
                          <a:effectLst/>
                        </a:rPr>
                        <a:t>104.720</a:t>
                      </a:r>
                      <a:endParaRPr lang="es-E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400" u="none" strike="noStrike">
                          <a:effectLst/>
                        </a:rPr>
                        <a:t>180.000</a:t>
                      </a:r>
                      <a:endParaRPr lang="es-E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400" u="none" strike="noStrike" dirty="0">
                          <a:effectLst/>
                        </a:rPr>
                        <a:t>1.437.110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55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i="1" cap="none" dirty="0" smtClean="0">
                <a:solidFill>
                  <a:srgbClr val="005FA1"/>
                </a:solidFill>
              </a:rPr>
              <a:t>Asociativismo Municipal Y Ruralidad</a:t>
            </a:r>
            <a:r>
              <a:rPr lang="es-CL" sz="2400" i="1" dirty="0" smtClean="0">
                <a:solidFill>
                  <a:srgbClr val="005FA1"/>
                </a:solidFill>
              </a:rPr>
              <a:t> </a:t>
            </a:r>
            <a:endParaRPr lang="es-C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0468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b="1" i="1" dirty="0" smtClean="0">
                <a:solidFill>
                  <a:srgbClr val="0070C0"/>
                </a:solidFill>
              </a:rPr>
              <a:t>¿Por qué una política hacia el mundo rural e indígena?</a:t>
            </a:r>
            <a:endParaRPr lang="es-CL" sz="4000" b="1" i="1" dirty="0">
              <a:solidFill>
                <a:srgbClr val="0070C0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27584" y="2060848"/>
            <a:ext cx="7859216" cy="4065315"/>
          </a:xfrm>
        </p:spPr>
        <p:txBody>
          <a:bodyPr/>
          <a:lstStyle/>
          <a:p>
            <a:r>
              <a:rPr lang="es-CL" sz="2800" dirty="0" smtClean="0"/>
              <a:t>Porque son territorios que viven precariedad: socioeconómica, educacional, de equipamiento, infraestructura comunitaria, menos servicios </a:t>
            </a:r>
            <a:r>
              <a:rPr lang="es-CL" sz="2800" smtClean="0"/>
              <a:t>comunitarios, conectividad</a:t>
            </a:r>
            <a:r>
              <a:rPr lang="es-CL" sz="2800" dirty="0" smtClean="0"/>
              <a:t>.</a:t>
            </a:r>
          </a:p>
          <a:p>
            <a:r>
              <a:rPr lang="es-CL" sz="2800" dirty="0" smtClean="0"/>
              <a:t>Porque  su población y el territorio tiene menores índices de desarrollo. 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105033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/>
          <a:lstStyle/>
          <a:p>
            <a:r>
              <a:rPr lang="es-ES" dirty="0" smtClean="0"/>
              <a:t>Criterio OCDE de ruralidad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>
          <a:xfrm>
            <a:off x="944703" y="1840753"/>
            <a:ext cx="6264696" cy="2812384"/>
          </a:xfrm>
        </p:spPr>
        <p:txBody>
          <a:bodyPr/>
          <a:lstStyle/>
          <a:p>
            <a:r>
              <a:rPr lang="es-CL" sz="2400" dirty="0"/>
              <a:t>198 comunas </a:t>
            </a:r>
            <a:r>
              <a:rPr lang="es-CL" sz="2400" dirty="0" smtClean="0"/>
              <a:t>rurales, 2,3 </a:t>
            </a:r>
            <a:r>
              <a:rPr lang="es-CL" sz="2400" dirty="0"/>
              <a:t>millones personas (15.4%) </a:t>
            </a:r>
          </a:p>
          <a:p>
            <a:r>
              <a:rPr lang="es-CL" sz="2400" dirty="0" smtClean="0"/>
              <a:t>54 </a:t>
            </a:r>
            <a:r>
              <a:rPr lang="es-CL" sz="2400" dirty="0"/>
              <a:t>comunas </a:t>
            </a:r>
            <a:r>
              <a:rPr lang="es-CL" sz="2400" dirty="0" smtClean="0"/>
              <a:t>mixtas,   1,2 </a:t>
            </a:r>
            <a:r>
              <a:rPr lang="es-CL" sz="2400" dirty="0"/>
              <a:t>millones de personas (8.3%)</a:t>
            </a:r>
          </a:p>
          <a:p>
            <a:r>
              <a:rPr lang="es-CL" sz="2400" dirty="0" smtClean="0"/>
              <a:t>94 comunas</a:t>
            </a:r>
            <a:r>
              <a:rPr lang="es-CL" sz="2400" dirty="0"/>
              <a:t> </a:t>
            </a:r>
            <a:r>
              <a:rPr lang="es-CL" sz="2400" dirty="0" smtClean="0"/>
              <a:t> urbanas </a:t>
            </a:r>
            <a:r>
              <a:rPr lang="es-CL" sz="2400" dirty="0"/>
              <a:t>11,5 millones de personas (76.3</a:t>
            </a:r>
            <a:r>
              <a:rPr lang="es-CL" sz="2400" dirty="0" smtClean="0"/>
              <a:t>%)</a:t>
            </a:r>
            <a:endParaRPr lang="es-ES" sz="2400" dirty="0"/>
          </a:p>
        </p:txBody>
      </p:sp>
      <p:pic>
        <p:nvPicPr>
          <p:cNvPr id="4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48" y="255674"/>
            <a:ext cx="1390601" cy="6087741"/>
          </a:xfrm>
          <a:prstGeom prst="rect">
            <a:avLst/>
          </a:prstGeom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955172" y="4581128"/>
            <a:ext cx="6857188" cy="108732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CL" sz="2200" b="1" dirty="0" smtClean="0"/>
              <a:t>Las Asociaciones </a:t>
            </a:r>
            <a:r>
              <a:rPr lang="es-CL" sz="2200" b="1" dirty="0"/>
              <a:t>Municipales </a:t>
            </a:r>
            <a:r>
              <a:rPr lang="es-CL" sz="2200" b="1" dirty="0" smtClean="0"/>
              <a:t>existentes están principalmente constituidas por municipalidades </a:t>
            </a:r>
            <a:r>
              <a:rPr lang="es-CL" sz="2200" b="1" dirty="0"/>
              <a:t>rurales y con alto porcentaje de zonas aisladas</a:t>
            </a:r>
            <a:r>
              <a:rPr lang="es-CL" sz="2200" b="1" dirty="0" smtClean="0"/>
              <a:t>.</a:t>
            </a:r>
            <a:endParaRPr lang="es-CL" sz="2200" b="1" dirty="0"/>
          </a:p>
        </p:txBody>
      </p:sp>
    </p:spTree>
    <p:extLst>
      <p:ext uri="{BB962C8B-B14F-4D97-AF65-F5344CB8AC3E}">
        <p14:creationId xmlns:p14="http://schemas.microsoft.com/office/powerpoint/2010/main" val="2062671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4520" y="188640"/>
            <a:ext cx="5554960" cy="1143000"/>
          </a:xfrm>
        </p:spPr>
        <p:txBody>
          <a:bodyPr/>
          <a:lstStyle/>
          <a:p>
            <a:r>
              <a:rPr lang="es-CL" sz="3200" b="1" i="1" dirty="0">
                <a:solidFill>
                  <a:srgbClr val="005FA1"/>
                </a:solidFill>
              </a:rPr>
              <a:t>Academia de Capacitación </a:t>
            </a:r>
            <a:r>
              <a:rPr lang="es-CL" sz="3200" b="1" i="1" dirty="0" smtClean="0">
                <a:solidFill>
                  <a:srgbClr val="005FA1"/>
                </a:solidFill>
              </a:rPr>
              <a:t/>
            </a:r>
            <a:br>
              <a:rPr lang="es-CL" sz="3200" b="1" i="1" dirty="0" smtClean="0">
                <a:solidFill>
                  <a:srgbClr val="005FA1"/>
                </a:solidFill>
              </a:rPr>
            </a:br>
            <a:r>
              <a:rPr lang="es-CL" sz="3200" b="1" i="1" dirty="0" smtClean="0">
                <a:solidFill>
                  <a:srgbClr val="005FA1"/>
                </a:solidFill>
              </a:rPr>
              <a:t>Municipal </a:t>
            </a:r>
            <a:r>
              <a:rPr lang="es-CL" sz="3200" b="1" i="1" dirty="0">
                <a:solidFill>
                  <a:srgbClr val="005FA1"/>
                </a:solidFill>
              </a:rPr>
              <a:t>y Regional</a:t>
            </a:r>
            <a:endParaRPr lang="es-CL" b="1" i="1" dirty="0">
              <a:solidFill>
                <a:srgbClr val="005FA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7584" y="1772816"/>
            <a:ext cx="7859216" cy="435334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CL" sz="2000" dirty="0" smtClean="0"/>
              <a:t>Mediante el desarrollo de Diplomados y cursos, la </a:t>
            </a:r>
            <a:r>
              <a:rPr lang="es-CL" sz="2000" dirty="0"/>
              <a:t>Academia </a:t>
            </a:r>
            <a:r>
              <a:rPr lang="es-CL" sz="2000" dirty="0" smtClean="0"/>
              <a:t>busca fortalecer </a:t>
            </a:r>
            <a:r>
              <a:rPr lang="es-CL" sz="2000" dirty="0"/>
              <a:t>el capital humano municipal y de los gobiernos regionales, </a:t>
            </a:r>
            <a:r>
              <a:rPr lang="es-CL" sz="2000" b="1" dirty="0" smtClean="0">
                <a:solidFill>
                  <a:srgbClr val="009900"/>
                </a:solidFill>
              </a:rPr>
              <a:t>incluyendo funcionarios de las Asociaciones de Municipalidades</a:t>
            </a:r>
            <a:r>
              <a:rPr lang="es-CL" sz="2000" dirty="0" smtClean="0"/>
              <a:t>, focalizándose diferenciadamente en administrativos, profesionales, directivos y autoridades municipales.</a:t>
            </a:r>
            <a:r>
              <a:rPr lang="es-CL" sz="2000" dirty="0"/>
              <a:t>  </a:t>
            </a:r>
            <a:endParaRPr lang="es-CL" sz="20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CL" sz="2000" dirty="0" smtClean="0"/>
              <a:t>A </a:t>
            </a:r>
            <a:r>
              <a:rPr lang="es-CL" sz="2000" dirty="0"/>
              <a:t>través de </a:t>
            </a:r>
            <a:r>
              <a:rPr lang="es-CL" sz="2000" dirty="0" smtClean="0"/>
              <a:t>contenidos teóricos </a:t>
            </a:r>
            <a:r>
              <a:rPr lang="es-CL" sz="2000" dirty="0"/>
              <a:t>y prácticos, </a:t>
            </a:r>
            <a:r>
              <a:rPr lang="es-CL" sz="2000" dirty="0" smtClean="0"/>
              <a:t>apuesta a mejorar el desempeño </a:t>
            </a:r>
            <a:r>
              <a:rPr lang="es-CL" sz="2000" dirty="0"/>
              <a:t>y capacidad de liderar los cambios a los que se ve enfrentada la administración local, en el marco de la globalización y mayor demanda ciudadana.  </a:t>
            </a:r>
            <a:endParaRPr lang="es-CL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CL" sz="2000" dirty="0" smtClean="0"/>
              <a:t>Mejorar los servicios </a:t>
            </a:r>
            <a:r>
              <a:rPr lang="es-CL" sz="2000" dirty="0"/>
              <a:t> a la comunidad, contribuyendo a una mayor descentralización y desarrollo local.</a:t>
            </a:r>
          </a:p>
          <a:p>
            <a:pPr>
              <a:buFont typeface="Arial" panose="020B0604020202020204" pitchFamily="34" charset="0"/>
              <a:buChar char="•"/>
            </a:pPr>
            <a:endParaRPr lang="es-CL" sz="2000" dirty="0">
              <a:solidFill>
                <a:srgbClr val="FE454A"/>
              </a:solidFill>
            </a:endParaRPr>
          </a:p>
          <a:p>
            <a:pPr marL="457200" lvl="1" indent="0">
              <a:buNone/>
            </a:pPr>
            <a:endParaRPr lang="es-ES" sz="1800" dirty="0"/>
          </a:p>
          <a:p>
            <a:endParaRPr lang="es-CL" sz="1800" dirty="0"/>
          </a:p>
          <a:p>
            <a:endParaRPr lang="es-CL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655" y="231374"/>
            <a:ext cx="2128563" cy="10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97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ES" b="1" i="1" dirty="0" smtClean="0">
                <a:solidFill>
                  <a:schemeClr val="tx2"/>
                </a:solidFill>
              </a:rPr>
              <a:t>Desafíos</a:t>
            </a:r>
            <a:endParaRPr lang="es-ES" b="1" i="1" dirty="0">
              <a:solidFill>
                <a:schemeClr val="tx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1268760"/>
            <a:ext cx="7931224" cy="4525963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s-CL" sz="2400" dirty="0" smtClean="0"/>
              <a:t>Continuar en la línea de promoción y apoyo a las asociaciones municipales.</a:t>
            </a:r>
          </a:p>
          <a:p>
            <a:pPr marL="342900" lvl="1" indent="-342900">
              <a:buFont typeface="Arial" charset="0"/>
              <a:buChar char="•"/>
            </a:pPr>
            <a:r>
              <a:rPr lang="es-CL" sz="2400" dirty="0" smtClean="0"/>
              <a:t>Avanzar en el diseño de una propuesta de Programa de apoyo </a:t>
            </a:r>
            <a:r>
              <a:rPr lang="es-CL" sz="2400" dirty="0"/>
              <a:t>a </a:t>
            </a:r>
            <a:r>
              <a:rPr lang="es-CL" sz="2400" dirty="0" smtClean="0"/>
              <a:t>Asociaciones de </a:t>
            </a:r>
            <a:r>
              <a:rPr lang="es-CL" sz="2400" dirty="0"/>
              <a:t>Municipios </a:t>
            </a:r>
            <a:r>
              <a:rPr lang="es-CL" sz="2400" dirty="0" smtClean="0"/>
              <a:t>Rurales, enfatizando;</a:t>
            </a:r>
          </a:p>
          <a:p>
            <a:pPr marL="742950" lvl="2" indent="-342900"/>
            <a:r>
              <a:rPr lang="es-CL" sz="2000" dirty="0" smtClean="0"/>
              <a:t>Generación de espacios de Gobernanza local: </a:t>
            </a:r>
            <a:r>
              <a:rPr lang="es-CL" sz="2000" dirty="0"/>
              <a:t>mundo público, privado, académico y sociedad civil en general.</a:t>
            </a:r>
            <a:endParaRPr lang="es-CL" sz="2000" dirty="0" smtClean="0"/>
          </a:p>
          <a:p>
            <a:pPr marL="742950" lvl="2" indent="-342900"/>
            <a:r>
              <a:rPr lang="es-CL" sz="2000" dirty="0" smtClean="0"/>
              <a:t>Rol articulador </a:t>
            </a:r>
            <a:r>
              <a:rPr lang="es-CL" sz="2000" dirty="0"/>
              <a:t>de </a:t>
            </a:r>
            <a:r>
              <a:rPr lang="es-CL" sz="2000" dirty="0" smtClean="0"/>
              <a:t>las asociaciones de estos espacios de gobernanza</a:t>
            </a:r>
          </a:p>
          <a:p>
            <a:pPr marL="742950" lvl="2" indent="-342900"/>
            <a:r>
              <a:rPr lang="es-CL" sz="2000" dirty="0" smtClean="0"/>
              <a:t>En el desarrollo económico local de los respectivos territorios.</a:t>
            </a:r>
          </a:p>
          <a:p>
            <a:pPr marL="742950" lvl="2" indent="-342900"/>
            <a:r>
              <a:rPr lang="es-CL" sz="2000" dirty="0" smtClean="0"/>
              <a:t>Vinculación con el sector público vinculado al fomento productivo (turismo, pesca, fruticultura, forestal, minería, etc.)</a:t>
            </a:r>
          </a:p>
          <a:p>
            <a:pPr marL="742950" lvl="2" indent="-342900"/>
            <a:r>
              <a:rPr lang="es-CL" sz="2000" dirty="0" smtClean="0"/>
              <a:t>Vinculación con el sector empresarial existentes en los encadenamientos productivos del territorio.</a:t>
            </a:r>
          </a:p>
          <a:p>
            <a:pPr marL="742950" lvl="2" indent="-342900"/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4289875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b="1" i="1" dirty="0">
                <a:solidFill>
                  <a:srgbClr val="005FA1"/>
                </a:solidFill>
              </a:rPr>
              <a:t>Academia de Capacitación </a:t>
            </a:r>
            <a:r>
              <a:rPr lang="es-CL" sz="3200" b="1" i="1" dirty="0" smtClean="0">
                <a:solidFill>
                  <a:srgbClr val="005FA1"/>
                </a:solidFill>
              </a:rPr>
              <a:t/>
            </a:r>
            <a:br>
              <a:rPr lang="es-CL" sz="3200" b="1" i="1" dirty="0" smtClean="0">
                <a:solidFill>
                  <a:srgbClr val="005FA1"/>
                </a:solidFill>
              </a:rPr>
            </a:br>
            <a:r>
              <a:rPr lang="es-CL" sz="3200" b="1" i="1" dirty="0" smtClean="0">
                <a:solidFill>
                  <a:srgbClr val="005FA1"/>
                </a:solidFill>
              </a:rPr>
              <a:t>Municipal </a:t>
            </a:r>
            <a:r>
              <a:rPr lang="es-CL" sz="3200" b="1" i="1" dirty="0">
                <a:solidFill>
                  <a:srgbClr val="005FA1"/>
                </a:solidFill>
              </a:rPr>
              <a:t>y </a:t>
            </a:r>
            <a:r>
              <a:rPr lang="es-CL" sz="3200" b="1" i="1" dirty="0" smtClean="0">
                <a:solidFill>
                  <a:srgbClr val="005FA1"/>
                </a:solidFill>
              </a:rPr>
              <a:t>Regional </a:t>
            </a:r>
            <a:r>
              <a:rPr lang="es-CL" sz="1800" b="1" i="1" dirty="0" smtClean="0">
                <a:solidFill>
                  <a:srgbClr val="005FA1"/>
                </a:solidFill>
              </a:rPr>
              <a:t>(Cont.)</a:t>
            </a:r>
            <a:endParaRPr lang="es-CL" b="1" i="1" dirty="0">
              <a:solidFill>
                <a:srgbClr val="005FA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1916832"/>
            <a:ext cx="7931224" cy="4209331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L" sz="2000" dirty="0"/>
              <a:t>Diplomados, Cursos Gestores y cursos especializados en todas las regiones del país.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L" sz="2000" dirty="0" smtClean="0"/>
              <a:t>Derecho </a:t>
            </a:r>
            <a:r>
              <a:rPr lang="es-CL" sz="2000" dirty="0"/>
              <a:t>Municipal, Probidad y Transparencia; Fuentes de Financiamiento; Desarrollo Económico Local; Gestión Cultural; Políticas Públicas; Gestión Municipal; Habilidades Directivas y de Relación; Gestión de Calidad.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L" sz="2000" dirty="0" smtClean="0"/>
              <a:t>Gestor </a:t>
            </a:r>
            <a:r>
              <a:rPr lang="es-CL" sz="2000" dirty="0"/>
              <a:t>Intermedio, Gestor en Recursos Humanos, Gestor en Finanzas y Gestor Territorial.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L" sz="2000" dirty="0" smtClean="0"/>
              <a:t>Diplomado </a:t>
            </a:r>
            <a:r>
              <a:rPr lang="es-CL" sz="2000" dirty="0"/>
              <a:t>en Gestión de Proyectos para regiones extremas (Arica y Parinacota, Aysén y Magallanes)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L" sz="2000" dirty="0" smtClean="0"/>
              <a:t>A </a:t>
            </a:r>
            <a:r>
              <a:rPr lang="es-CL" sz="2000" dirty="0"/>
              <a:t>partir de los meses de Agosto y Septiembre</a:t>
            </a:r>
          </a:p>
          <a:p>
            <a:pPr marL="0" indent="0">
              <a:spcBef>
                <a:spcPts val="600"/>
              </a:spcBef>
              <a:buNone/>
            </a:pP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37859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dirty="0" smtClean="0">
                <a:solidFill>
                  <a:srgbClr val="0070C0"/>
                </a:solidFill>
                <a:latin typeface="+mn-lt"/>
              </a:rPr>
              <a:t>PROGRAMA DE GOBIERNO </a:t>
            </a:r>
            <a:br>
              <a:rPr lang="es-ES" b="1" dirty="0" smtClean="0">
                <a:solidFill>
                  <a:srgbClr val="0070C0"/>
                </a:solidFill>
                <a:latin typeface="+mn-lt"/>
              </a:rPr>
            </a:br>
            <a:r>
              <a:rPr lang="es-ES" b="1" dirty="0" smtClean="0">
                <a:solidFill>
                  <a:srgbClr val="0070C0"/>
                </a:solidFill>
                <a:latin typeface="+mn-lt"/>
              </a:rPr>
              <a:t>2014-2018</a:t>
            </a:r>
            <a:endParaRPr lang="es-E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half" idx="1"/>
          </p:nvPr>
        </p:nvSpPr>
        <p:spPr>
          <a:xfrm>
            <a:off x="971600" y="1783357"/>
            <a:ext cx="3524200" cy="4525963"/>
          </a:xfrm>
        </p:spPr>
        <p:txBody>
          <a:bodyPr/>
          <a:lstStyle/>
          <a:p>
            <a:pPr marL="0" indent="0">
              <a:buNone/>
            </a:pPr>
            <a:r>
              <a:rPr lang="es-ES" sz="2800" i="1" dirty="0" smtClean="0"/>
              <a:t>“…</a:t>
            </a:r>
            <a:r>
              <a:rPr lang="es-ES" sz="2800" i="1" dirty="0"/>
              <a:t>Las desigualdades atraviesan amplias esferas de la sociedad chilena e impiden que todos los chilenos y chilenas se incorporen al desarrollo para  llevar adelante sus propósitos individuales y familiares …·</a:t>
            </a:r>
            <a:endParaRPr lang="es-ES" sz="2800" dirty="0"/>
          </a:p>
          <a:p>
            <a:endParaRPr lang="es-ES" sz="2800" dirty="0"/>
          </a:p>
        </p:txBody>
      </p:sp>
      <p:sp>
        <p:nvSpPr>
          <p:cNvPr id="4" name="Rectángulo 3"/>
          <p:cNvSpPr/>
          <p:nvPr/>
        </p:nvSpPr>
        <p:spPr>
          <a:xfrm>
            <a:off x="4360984" y="5373216"/>
            <a:ext cx="25036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s-ES" sz="1800" b="1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55832" y="1783357"/>
            <a:ext cx="322333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3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9976" y="161742"/>
            <a:ext cx="6830416" cy="1251033"/>
          </a:xfrm>
        </p:spPr>
        <p:txBody>
          <a:bodyPr/>
          <a:lstStyle/>
          <a:p>
            <a:r>
              <a:rPr lang="es-CL" sz="3200" b="1" i="1" dirty="0" smtClean="0">
                <a:solidFill>
                  <a:srgbClr val="005FA1"/>
                </a:solidFill>
              </a:rPr>
              <a:t>Academia: </a:t>
            </a:r>
            <a:r>
              <a:rPr lang="es-CL" sz="3200" b="1" i="1" dirty="0">
                <a:solidFill>
                  <a:srgbClr val="005FA1"/>
                </a:solidFill>
              </a:rPr>
              <a:t>P</a:t>
            </a:r>
            <a:r>
              <a:rPr lang="es-CL" altLang="es-CL" sz="3200" b="1" i="1" dirty="0" smtClean="0">
                <a:solidFill>
                  <a:srgbClr val="005FA1"/>
                </a:solidFill>
              </a:rPr>
              <a:t>royecto fondo concursable para funcionarios municipales (becas)</a:t>
            </a:r>
            <a:endParaRPr lang="es-CL" sz="3200" b="1" i="1" dirty="0">
              <a:solidFill>
                <a:srgbClr val="005FA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s-CL" sz="2000" dirty="0"/>
              <a:t>Establecido por la Ley 20.742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s-CL" sz="2000" dirty="0"/>
              <a:t>Se podrán financiar estudios conducentes a la obtención de un título técnico, profesional, diplomado o </a:t>
            </a:r>
            <a:r>
              <a:rPr lang="es-CL" sz="2000" dirty="0" err="1" smtClean="0"/>
              <a:t>postítulo</a:t>
            </a:r>
            <a:endParaRPr lang="es-CL" sz="2000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s-CL" sz="2000" dirty="0"/>
              <a:t>Los beneficios son: monto total o parcial del arancel más matrícula, además de una asignación mensual de manutención por un máximo de 13 UTM por un máximo de 2 años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s-CL" sz="2000" dirty="0"/>
              <a:t>Se establece que el funcionario debe desempeñarse en la municipalidad la misma cantidad de años estudiados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s-CL" sz="2000" dirty="0"/>
              <a:t>Las municipalidades deberán elaborar un plan anual de áreas prioritarias de estudio financiables por esta vía, los criterios de selección de los postulantes, etc., pudiendo existir comités bipartitos de </a:t>
            </a:r>
            <a:r>
              <a:rPr lang="es-CL" sz="2000" dirty="0" smtClean="0"/>
              <a:t>capacitación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s-CL" sz="2000" dirty="0" smtClean="0"/>
              <a:t>La convocatoria probablemente se hace en diciembre 2014 para el año 2015.</a:t>
            </a:r>
            <a:endParaRPr lang="es-CL" sz="2000" dirty="0"/>
          </a:p>
          <a:p>
            <a:pPr marL="0" indent="0">
              <a:buNone/>
            </a:pP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281832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4520" y="188640"/>
            <a:ext cx="5554960" cy="1143000"/>
          </a:xfrm>
        </p:spPr>
        <p:txBody>
          <a:bodyPr/>
          <a:lstStyle/>
          <a:p>
            <a:r>
              <a:rPr lang="es-CL" sz="3200" b="1" i="1" dirty="0">
                <a:solidFill>
                  <a:srgbClr val="005FA1"/>
                </a:solidFill>
              </a:rPr>
              <a:t>Academia de Capacitación </a:t>
            </a:r>
            <a:r>
              <a:rPr lang="es-CL" sz="3200" b="1" i="1" dirty="0" smtClean="0">
                <a:solidFill>
                  <a:srgbClr val="005FA1"/>
                </a:solidFill>
              </a:rPr>
              <a:t/>
            </a:r>
            <a:br>
              <a:rPr lang="es-CL" sz="3200" b="1" i="1" dirty="0" smtClean="0">
                <a:solidFill>
                  <a:srgbClr val="005FA1"/>
                </a:solidFill>
              </a:rPr>
            </a:br>
            <a:r>
              <a:rPr lang="es-CL" sz="3200" b="1" i="1" dirty="0" smtClean="0">
                <a:solidFill>
                  <a:srgbClr val="005FA1"/>
                </a:solidFill>
              </a:rPr>
              <a:t>Municipal </a:t>
            </a:r>
            <a:r>
              <a:rPr lang="es-CL" sz="3200" b="1" i="1" dirty="0">
                <a:solidFill>
                  <a:srgbClr val="005FA1"/>
                </a:solidFill>
              </a:rPr>
              <a:t>y Regional</a:t>
            </a:r>
            <a:endParaRPr lang="es-CL" b="1" i="1" dirty="0">
              <a:solidFill>
                <a:srgbClr val="005FA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CL" sz="2000" dirty="0" smtClean="0"/>
              <a:t>Mediante el desarrollo de Diplomados, la </a:t>
            </a:r>
            <a:r>
              <a:rPr lang="es-CL" sz="2000" dirty="0"/>
              <a:t>Academia </a:t>
            </a:r>
            <a:r>
              <a:rPr lang="es-CL" sz="2000" dirty="0" smtClean="0"/>
              <a:t>busca fortalecer </a:t>
            </a:r>
            <a:r>
              <a:rPr lang="es-CL" sz="2000" dirty="0"/>
              <a:t>el capital humano municipal y de los gobiernos regionales, </a:t>
            </a:r>
            <a:r>
              <a:rPr lang="es-CL" sz="2000" b="1" dirty="0" smtClean="0">
                <a:solidFill>
                  <a:srgbClr val="009900"/>
                </a:solidFill>
              </a:rPr>
              <a:t>incluyendo funcionarios de las Asociaciones de Municipalidades</a:t>
            </a:r>
            <a:r>
              <a:rPr lang="es-CL" sz="2000" dirty="0" smtClean="0"/>
              <a:t>, focalizándose </a:t>
            </a:r>
            <a:r>
              <a:rPr lang="es-CL" sz="2000" dirty="0"/>
              <a:t>especialmente en directivos y profesionales.  </a:t>
            </a:r>
            <a:endParaRPr lang="es-CL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CL" sz="2000" dirty="0" smtClean="0"/>
              <a:t>A </a:t>
            </a:r>
            <a:r>
              <a:rPr lang="es-CL" sz="2000" dirty="0"/>
              <a:t>través de </a:t>
            </a:r>
            <a:r>
              <a:rPr lang="es-CL" sz="2000" dirty="0" smtClean="0"/>
              <a:t>contenidos teóricos </a:t>
            </a:r>
            <a:r>
              <a:rPr lang="es-CL" sz="2000" dirty="0"/>
              <a:t>y prácticos, </a:t>
            </a:r>
            <a:r>
              <a:rPr lang="es-CL" sz="2000" dirty="0" smtClean="0"/>
              <a:t>mejorar el desempeño </a:t>
            </a:r>
            <a:r>
              <a:rPr lang="es-CL" sz="2000" dirty="0"/>
              <a:t>y capacidad de liderar los cambios a los que se ve enfrentada la administración local, en el marco de la globalización y mayor demanda ciudadana.  </a:t>
            </a:r>
            <a:endParaRPr lang="es-CL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CL" sz="2000" dirty="0" smtClean="0"/>
              <a:t>Mejorar los servicios </a:t>
            </a:r>
            <a:r>
              <a:rPr lang="es-CL" sz="2000" dirty="0"/>
              <a:t> a la comunidad, contribuyendo a una mayor descentralización y desarrollo local.</a:t>
            </a:r>
          </a:p>
          <a:p>
            <a:pPr>
              <a:buFont typeface="Arial" panose="020B0604020202020204" pitchFamily="34" charset="0"/>
              <a:buChar char="•"/>
            </a:pPr>
            <a:endParaRPr lang="es-CL" sz="2000" dirty="0">
              <a:solidFill>
                <a:srgbClr val="FE454A"/>
              </a:solidFill>
            </a:endParaRPr>
          </a:p>
          <a:p>
            <a:pPr marL="457200" lvl="1" indent="0">
              <a:buNone/>
            </a:pPr>
            <a:endParaRPr lang="es-ES" sz="1800" dirty="0"/>
          </a:p>
          <a:p>
            <a:endParaRPr lang="es-CL" sz="1800" dirty="0"/>
          </a:p>
          <a:p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74751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b="1" i="1" dirty="0">
                <a:solidFill>
                  <a:srgbClr val="005FA1"/>
                </a:solidFill>
              </a:rPr>
              <a:t>Academia de Capacitación </a:t>
            </a:r>
            <a:r>
              <a:rPr lang="es-CL" sz="3200" b="1" i="1" dirty="0" smtClean="0">
                <a:solidFill>
                  <a:srgbClr val="005FA1"/>
                </a:solidFill>
              </a:rPr>
              <a:t/>
            </a:r>
            <a:br>
              <a:rPr lang="es-CL" sz="3200" b="1" i="1" dirty="0" smtClean="0">
                <a:solidFill>
                  <a:srgbClr val="005FA1"/>
                </a:solidFill>
              </a:rPr>
            </a:br>
            <a:r>
              <a:rPr lang="es-CL" sz="3200" b="1" i="1" dirty="0" smtClean="0">
                <a:solidFill>
                  <a:srgbClr val="005FA1"/>
                </a:solidFill>
              </a:rPr>
              <a:t>Municipal </a:t>
            </a:r>
            <a:r>
              <a:rPr lang="es-CL" sz="3200" b="1" i="1" dirty="0">
                <a:solidFill>
                  <a:srgbClr val="005FA1"/>
                </a:solidFill>
              </a:rPr>
              <a:t>y </a:t>
            </a:r>
            <a:r>
              <a:rPr lang="es-CL" sz="3200" b="1" i="1" dirty="0" smtClean="0">
                <a:solidFill>
                  <a:srgbClr val="005FA1"/>
                </a:solidFill>
              </a:rPr>
              <a:t>Regional </a:t>
            </a:r>
            <a:r>
              <a:rPr lang="es-CL" sz="1800" b="1" i="1" dirty="0" smtClean="0">
                <a:solidFill>
                  <a:srgbClr val="005FA1"/>
                </a:solidFill>
              </a:rPr>
              <a:t>(Cont.)</a:t>
            </a:r>
            <a:endParaRPr lang="es-CL" b="1" i="1" dirty="0">
              <a:solidFill>
                <a:srgbClr val="005FA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b="1" dirty="0"/>
              <a:t>Oferta 2014</a:t>
            </a:r>
          </a:p>
          <a:p>
            <a:pPr marL="715963" lvl="1" indent="-354013">
              <a:buFont typeface="Arial" panose="020B0604020202020204" pitchFamily="34" charset="0"/>
              <a:buChar char="•"/>
            </a:pPr>
            <a:r>
              <a:rPr lang="es-CL" sz="2000" dirty="0"/>
              <a:t>Diplomados en las Regiones de Tarapacá, Antofagasta, Atacama, Coquimbo, Valparaíso, Metropolitana, O’Higgins, Maule, Biobío, La Araucanía y Los Lagos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s-CL" sz="2000" dirty="0" smtClean="0"/>
              <a:t>Derecho </a:t>
            </a:r>
            <a:r>
              <a:rPr lang="es-CL" sz="2000" dirty="0"/>
              <a:t>Municipal, Probidad y Transparencia; Fuentes de Financiamiento; Desarrollo Económico Local; Gestión Cultural y Turismo; Políticas Públicas; Gestión Municipal; Habilidades Directivas y de Relación;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s-CL" sz="2000" dirty="0" smtClean="0"/>
              <a:t>A </a:t>
            </a:r>
            <a:r>
              <a:rPr lang="es-CL" sz="2000" dirty="0"/>
              <a:t>partir de los meses de Agosto y Septiembre</a:t>
            </a:r>
          </a:p>
          <a:p>
            <a:pPr marL="0" indent="0">
              <a:buNone/>
            </a:pP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711223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13484" y="3223944"/>
            <a:ext cx="3693096" cy="748680"/>
          </a:xfrm>
        </p:spPr>
        <p:txBody>
          <a:bodyPr/>
          <a:lstStyle/>
          <a:p>
            <a:pPr marL="0" indent="0" algn="ctr">
              <a:buNone/>
            </a:pPr>
            <a:r>
              <a:rPr lang="es-CL" dirty="0" smtClean="0">
                <a:solidFill>
                  <a:srgbClr val="005FA1"/>
                </a:solidFill>
              </a:rPr>
              <a:t>Muchas gracias…</a:t>
            </a:r>
            <a:endParaRPr lang="es-CL" dirty="0">
              <a:solidFill>
                <a:srgbClr val="005F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259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111702" cy="1275820"/>
          </a:xfrm>
        </p:spPr>
        <p:txBody>
          <a:bodyPr>
            <a:normAutofit fontScale="90000"/>
          </a:bodyPr>
          <a:lstStyle/>
          <a:p>
            <a:pPr algn="r"/>
            <a:r>
              <a:rPr lang="es-CL" b="1" i="1" dirty="0">
                <a:solidFill>
                  <a:srgbClr val="0000FF"/>
                </a:solidFill>
                <a:latin typeface="+mn-lt"/>
              </a:rPr>
              <a:t>Si bien en Chile la pobreza ha disminuido </a:t>
            </a:r>
            <a:r>
              <a:rPr lang="es-CL" b="1" i="1" dirty="0" smtClean="0">
                <a:solidFill>
                  <a:srgbClr val="0000FF"/>
                </a:solidFill>
                <a:latin typeface="+mn-lt"/>
              </a:rPr>
              <a:t>…</a:t>
            </a:r>
            <a:endParaRPr lang="es-CL" i="1" dirty="0">
              <a:latin typeface="+mn-lt"/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half" idx="4294967295"/>
          </p:nvPr>
        </p:nvSpPr>
        <p:spPr>
          <a:xfrm>
            <a:off x="902741" y="2276872"/>
            <a:ext cx="2949179" cy="29523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dirty="0"/>
              <a:t>Especialmente en hogares en situación de pobreza, considerando educación, salud, vivienda, trabajo e ingresos. 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581297" y="1780957"/>
            <a:ext cx="3629200" cy="159185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700" b="1" dirty="0">
              <a:solidFill>
                <a:srgbClr val="0000FF"/>
              </a:solidFill>
            </a:endParaRPr>
          </a:p>
        </p:txBody>
      </p:sp>
      <p:sp>
        <p:nvSpPr>
          <p:cNvPr id="16" name="Marcador de posición de imagen 4"/>
          <p:cNvSpPr txBox="1">
            <a:spLocks/>
          </p:cNvSpPr>
          <p:nvPr/>
        </p:nvSpPr>
        <p:spPr>
          <a:xfrm>
            <a:off x="4823222" y="3433059"/>
            <a:ext cx="4629150" cy="3655219"/>
          </a:xfrm>
          <a:prstGeom prst="rect">
            <a:avLst/>
          </a:prstGeom>
        </p:spPr>
      </p:sp>
      <p:sp>
        <p:nvSpPr>
          <p:cNvPr id="18" name="Título 7"/>
          <p:cNvSpPr txBox="1">
            <a:spLocks/>
          </p:cNvSpPr>
          <p:nvPr/>
        </p:nvSpPr>
        <p:spPr>
          <a:xfrm>
            <a:off x="1565673" y="3035390"/>
            <a:ext cx="2949178" cy="120015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40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1" y="1916832"/>
            <a:ext cx="4320480" cy="402094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294415" y="6001543"/>
            <a:ext cx="3877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s-ES" sz="1400" dirty="0"/>
              <a:t>(30,7  puntos porcentuales en 25 años)	</a:t>
            </a:r>
          </a:p>
        </p:txBody>
      </p:sp>
    </p:spTree>
    <p:extLst>
      <p:ext uri="{BB962C8B-B14F-4D97-AF65-F5344CB8AC3E}">
        <p14:creationId xmlns:p14="http://schemas.microsoft.com/office/powerpoint/2010/main" val="4271869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i="1" dirty="0"/>
              <a:t>…persisten las brechas de desigualdad</a:t>
            </a:r>
            <a:endParaRPr lang="es-CL" dirty="0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838200" y="3831183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CL" sz="4050" b="1" smtClean="0">
                <a:latin typeface="+mn-lt"/>
                <a:sym typeface="Wingdings" panose="05000000000000000000" pitchFamily="2" charset="2"/>
              </a:rPr>
              <a:t>… </a:t>
            </a:r>
            <a:r>
              <a:rPr lang="es-CL" sz="4050" b="1" i="1" smtClean="0">
                <a:latin typeface="+mn-lt"/>
                <a:sym typeface="Wingdings" panose="05000000000000000000" pitchFamily="2" charset="2"/>
              </a:rPr>
              <a:t>La desigualdad tiene múltiples dimensiones….</a:t>
            </a:r>
            <a:endParaRPr lang="es-CL" sz="405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8312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sz="1600" b="1" dirty="0">
                <a:solidFill>
                  <a:srgbClr val="0070C0"/>
                </a:solidFill>
              </a:rPr>
              <a:t>EVOLUCIÓN DEL INGRESO AUTÓNOMO PROMEDIO DE LOS HOGARES, </a:t>
            </a:r>
            <a:br>
              <a:rPr lang="es-CL" sz="1600" b="1" dirty="0">
                <a:solidFill>
                  <a:srgbClr val="0070C0"/>
                </a:solidFill>
              </a:rPr>
            </a:br>
            <a:r>
              <a:rPr lang="es-CL" sz="1600" b="1" dirty="0">
                <a:solidFill>
                  <a:srgbClr val="0070C0"/>
                </a:solidFill>
              </a:rPr>
              <a:t>POR DECIL DE INGRESO AUTÓNOMO PER CÁPITA DEL HOGAR</a:t>
            </a:r>
            <a:br>
              <a:rPr lang="es-CL" sz="1600" b="1" dirty="0">
                <a:solidFill>
                  <a:srgbClr val="0070C0"/>
                </a:solidFill>
              </a:rPr>
            </a:br>
            <a:r>
              <a:rPr lang="es-CL" sz="1600" b="1" dirty="0">
                <a:solidFill>
                  <a:srgbClr val="0070C0"/>
                </a:solidFill>
              </a:rPr>
              <a:t>(pesos de noviembre de 2011</a:t>
            </a:r>
            <a:r>
              <a:rPr lang="es-CL" sz="1600" b="1" dirty="0" smtClean="0">
                <a:solidFill>
                  <a:srgbClr val="0070C0"/>
                </a:solidFill>
              </a:rPr>
              <a:t>)</a:t>
            </a:r>
            <a:endParaRPr lang="es-CL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883588"/>
              </p:ext>
            </p:extLst>
          </p:nvPr>
        </p:nvGraphicFramePr>
        <p:xfrm>
          <a:off x="781744" y="1417638"/>
          <a:ext cx="812108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781744" y="5729292"/>
            <a:ext cx="79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 smtClean="0">
                <a:latin typeface="+mn-lt"/>
              </a:rPr>
              <a:t>Muestra la </a:t>
            </a:r>
            <a:r>
              <a:rPr lang="es-CL" sz="1400" dirty="0">
                <a:latin typeface="+mn-lt"/>
              </a:rPr>
              <a:t>relación entre el ingreso acumulado </a:t>
            </a:r>
            <a:r>
              <a:rPr lang="es-CL" sz="1400" dirty="0" smtClean="0">
                <a:latin typeface="+mn-lt"/>
              </a:rPr>
              <a:t>del 10</a:t>
            </a:r>
            <a:r>
              <a:rPr lang="es-CL" sz="1400" dirty="0">
                <a:latin typeface="+mn-lt"/>
              </a:rPr>
              <a:t>% más rico del país y el ingreso acumulado del 10% más pobre.</a:t>
            </a:r>
          </a:p>
        </p:txBody>
      </p:sp>
    </p:spTree>
    <p:extLst>
      <p:ext uri="{BB962C8B-B14F-4D97-AF65-F5344CB8AC3E}">
        <p14:creationId xmlns:p14="http://schemas.microsoft.com/office/powerpoint/2010/main" val="3424321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32656"/>
            <a:ext cx="7886700" cy="1368656"/>
          </a:xfrm>
        </p:spPr>
        <p:txBody>
          <a:bodyPr>
            <a:normAutofit/>
          </a:bodyPr>
          <a:lstStyle/>
          <a:p>
            <a:pPr algn="r"/>
            <a:r>
              <a:rPr lang="es-ES" b="1" i="1" dirty="0" smtClean="0">
                <a:solidFill>
                  <a:srgbClr val="0070C0"/>
                </a:solidFill>
                <a:latin typeface="+mn-lt"/>
              </a:rPr>
              <a:t>…desigualdades territoriales …</a:t>
            </a:r>
            <a:endParaRPr lang="es-ES" b="1" i="1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/>
          </p:nvPr>
        </p:nvGraphicFramePr>
        <p:xfrm>
          <a:off x="610188" y="1844824"/>
          <a:ext cx="7886700" cy="3620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/>
          <p:cNvSpPr/>
          <p:nvPr/>
        </p:nvSpPr>
        <p:spPr>
          <a:xfrm>
            <a:off x="744711" y="5965830"/>
            <a:ext cx="761765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dirty="0"/>
              <a:t>Construido sobre la base de 7 factores: Resultados Económicos; Empresas; Personas; Infraestructura; Gobierno; Innovación, Ciencia y Tecnología; Recursos Naturales</a:t>
            </a:r>
          </a:p>
        </p:txBody>
      </p:sp>
    </p:spTree>
    <p:extLst>
      <p:ext uri="{BB962C8B-B14F-4D97-AF65-F5344CB8AC3E}">
        <p14:creationId xmlns:p14="http://schemas.microsoft.com/office/powerpoint/2010/main" val="952780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5" y="519022"/>
            <a:ext cx="7760965" cy="749738"/>
          </a:xfrm>
        </p:spPr>
        <p:txBody>
          <a:bodyPr/>
          <a:lstStyle/>
          <a:p>
            <a:pPr algn="r"/>
            <a:r>
              <a:rPr lang="es-ES" b="1" i="1" dirty="0" smtClean="0">
                <a:solidFill>
                  <a:srgbClr val="0070C0"/>
                </a:solidFill>
                <a:latin typeface="+mn-lt"/>
              </a:rPr>
              <a:t>…Entre municipios…</a:t>
            </a:r>
            <a:endParaRPr lang="es-ES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675822" y="1628800"/>
            <a:ext cx="3536138" cy="3870698"/>
          </a:xfrm>
        </p:spPr>
        <p:txBody>
          <a:bodyPr>
            <a:noAutofit/>
          </a:bodyPr>
          <a:lstStyle/>
          <a:p>
            <a:pPr indent="-342900" 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CL" dirty="0" smtClean="0"/>
              <a:t>Pocos Municipios con altos ingresos v/s muchos municipios con bajos ingresos.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CL" dirty="0" smtClean="0"/>
              <a:t>Con sistema similar de gastos, mismas tareas y funciones v/s alta heterogeneidad en su capacidad tributaria </a:t>
            </a:r>
            <a:endParaRPr lang="es-CL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212" y="1628800"/>
            <a:ext cx="4355293" cy="387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435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5616" y="1600201"/>
            <a:ext cx="7571184" cy="2908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4400" b="1" i="1" dirty="0">
                <a:solidFill>
                  <a:srgbClr val="0066CC"/>
                </a:solidFill>
              </a:rPr>
              <a:t>¡La desigualdad genera barreras de acceso a las oportunidades e insatisfacción y descontento ciudadano</a:t>
            </a:r>
            <a:r>
              <a:rPr lang="es-CL" sz="4400" b="1" i="1" dirty="0" smtClean="0">
                <a:solidFill>
                  <a:srgbClr val="0066CC"/>
                </a:solidFill>
              </a:rPr>
              <a:t>!</a:t>
            </a:r>
            <a:endParaRPr lang="es-CL" sz="3600" i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773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6915</TotalTime>
  <Words>1531</Words>
  <Application>Microsoft Office PowerPoint</Application>
  <PresentationFormat>Presentación en pantalla (4:3)</PresentationFormat>
  <Paragraphs>170</Paragraphs>
  <Slides>33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33</vt:i4>
      </vt:variant>
    </vt:vector>
  </HeadingPairs>
  <TitlesOfParts>
    <vt:vector size="46" baseType="lpstr">
      <vt:lpstr>MS PGothic</vt:lpstr>
      <vt:lpstr>MS PGothic</vt:lpstr>
      <vt:lpstr>Arial</vt:lpstr>
      <vt:lpstr>Calibri</vt:lpstr>
      <vt:lpstr>Calibri Light</vt:lpstr>
      <vt:lpstr>Times New Roman</vt:lpstr>
      <vt:lpstr>Verdana</vt:lpstr>
      <vt:lpstr>Verdana Bold</vt:lpstr>
      <vt:lpstr>Wingdings</vt:lpstr>
      <vt:lpstr>ヒラギノ角ゴ Pro W3</vt:lpstr>
      <vt:lpstr>Office Theme</vt:lpstr>
      <vt:lpstr>1_Diseño personalizado</vt:lpstr>
      <vt:lpstr>Diseño personalizado</vt:lpstr>
      <vt:lpstr>Presentación de PowerPoint</vt:lpstr>
      <vt:lpstr>EL ASOCIATIVISMO MUNICIPAL COMO PROMOTOR DEL DESARROLLO:  CONDICIONES Y DESAFÍOS </vt:lpstr>
      <vt:lpstr>PROGRAMA DE GOBIERNO  2014-2018</vt:lpstr>
      <vt:lpstr>Si bien en Chile la pobreza ha disminuido …</vt:lpstr>
      <vt:lpstr>…persisten las brechas de desigualdad</vt:lpstr>
      <vt:lpstr>EVOLUCIÓN DEL INGRESO AUTÓNOMO PROMEDIO DE LOS HOGARES,  POR DECIL DE INGRESO AUTÓNOMO PER CÁPITA DEL HOGAR (pesos de noviembre de 2011)</vt:lpstr>
      <vt:lpstr>…desigualdades territoriales …</vt:lpstr>
      <vt:lpstr>…Entre municipios…</vt:lpstr>
      <vt:lpstr>Presentación de PowerPoint</vt:lpstr>
      <vt:lpstr>Demandas Ciudadanas que el municipio debe atender</vt:lpstr>
      <vt:lpstr>Invitación a participar para derrotar la desigualdad</vt:lpstr>
      <vt:lpstr>Cambios Necesarios Para Los Nuevos Tiempos</vt:lpstr>
      <vt:lpstr>El Estado y sus instituciones deben revisarse y actualizarse</vt:lpstr>
      <vt:lpstr>En el nivel municipal…</vt:lpstr>
      <vt:lpstr>SUBDERE Y Municipios: Aliados En El Fortalecimiento Municipal, Sus Asociaciones Y El Desarrollo Territorial.</vt:lpstr>
      <vt:lpstr>Nuestra visión</vt:lpstr>
      <vt:lpstr>¿Qué nos hace aliados?</vt:lpstr>
      <vt:lpstr>NUESTROS EJES DE TRABAJO 2014-2018</vt:lpstr>
      <vt:lpstr>Ejes estratégicos del Fortalecimiento Municipal</vt:lpstr>
      <vt:lpstr>Lineamientos estratégicos</vt:lpstr>
      <vt:lpstr>¿Por qué promover el Asociativismo Municipal?</vt:lpstr>
      <vt:lpstr>¿Por qué promover el Asociativismo Municipal?</vt:lpstr>
      <vt:lpstr>Presentación de PowerPoint</vt:lpstr>
      <vt:lpstr>Asociativismo Municipal Y Ruralidad </vt:lpstr>
      <vt:lpstr>¿Por qué una política hacia el mundo rural e indígena?</vt:lpstr>
      <vt:lpstr>Criterio OCDE de ruralidad</vt:lpstr>
      <vt:lpstr>Academia de Capacitación  Municipal y Regional</vt:lpstr>
      <vt:lpstr>Desafíos</vt:lpstr>
      <vt:lpstr>Academia de Capacitación  Municipal y Regional (Cont.)</vt:lpstr>
      <vt:lpstr>Academia: Proyecto fondo concursable para funcionarios municipales (becas)</vt:lpstr>
      <vt:lpstr>Academia de Capacitación  Municipal y Regional</vt:lpstr>
      <vt:lpstr>Academia de Capacitación  Municipal y Regional (Cont.)</vt:lpstr>
      <vt:lpstr>Presentación de PowerPoint</vt:lpstr>
    </vt:vector>
  </TitlesOfParts>
  <Company>Gabriel Badagnani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Executive Director</dc:creator>
  <cp:lastModifiedBy>Usuario SUBDERE</cp:lastModifiedBy>
  <cp:revision>295</cp:revision>
  <dcterms:created xsi:type="dcterms:W3CDTF">2010-11-27T19:44:20Z</dcterms:created>
  <dcterms:modified xsi:type="dcterms:W3CDTF">2014-08-05T19:33:01Z</dcterms:modified>
</cp:coreProperties>
</file>